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69" d="100"/>
          <a:sy n="69" d="100"/>
        </p:scale>
        <p:origin x="5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dirty="0"/>
          </a:p>
        </p:txBody>
      </p:sp>
      <p:sp>
        <p:nvSpPr>
          <p:cNvPr id="3" name="Date Placeholder 2"/>
          <p:cNvSpPr>
            <a:spLocks noGrp="1"/>
          </p:cNvSpPr>
          <p:nvPr>
            <p:ph type="dt" sz="quarter" idx="1"/>
          </p:nvPr>
        </p:nvSpPr>
        <p:spPr>
          <a:xfrm>
            <a:off x="3889109" y="0"/>
            <a:ext cx="2975240" cy="501640"/>
          </a:xfrm>
          <a:prstGeom prst="rect">
            <a:avLst/>
          </a:prstGeom>
        </p:spPr>
        <p:txBody>
          <a:bodyPr vert="horz" lIns="96359" tIns="48180" rIns="96359" bIns="48180" rtlCol="0"/>
          <a:lstStyle>
            <a:lvl1pPr algn="r">
              <a:defRPr sz="1300"/>
            </a:lvl1pPr>
          </a:lstStyle>
          <a:p>
            <a:fld id="{19D6E772-A966-4602-994F-5A2639E8F522}" type="datetimeFigureOut">
              <a:rPr lang="en-GB" smtClean="0"/>
              <a:t>18/07/2023</a:t>
            </a:fld>
            <a:endParaRPr lang="en-GB" dirty="0"/>
          </a:p>
        </p:txBody>
      </p:sp>
      <p:sp>
        <p:nvSpPr>
          <p:cNvPr id="4" name="Footer Placeholder 3"/>
          <p:cNvSpPr>
            <a:spLocks noGrp="1"/>
          </p:cNvSpPr>
          <p:nvPr>
            <p:ph type="ftr" sz="quarter" idx="2"/>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89109" y="9496437"/>
            <a:ext cx="2975240" cy="501639"/>
          </a:xfrm>
          <a:prstGeom prst="rect">
            <a:avLst/>
          </a:prstGeom>
        </p:spPr>
        <p:txBody>
          <a:bodyPr vert="horz" lIns="96359" tIns="48180" rIns="96359" bIns="48180" rtlCol="0" anchor="b"/>
          <a:lstStyle>
            <a:lvl1pPr algn="r">
              <a:defRPr sz="1300"/>
            </a:lvl1pPr>
          </a:lstStyle>
          <a:p>
            <a:fld id="{79050811-D1B0-4A34-8C9C-CFE7CCAF05A0}" type="slidenum">
              <a:rPr lang="en-GB" smtClean="0"/>
              <a:t>‹#›</a:t>
            </a:fld>
            <a:endParaRPr lang="en-GB" dirty="0"/>
          </a:p>
        </p:txBody>
      </p:sp>
    </p:spTree>
    <p:extLst>
      <p:ext uri="{BB962C8B-B14F-4D97-AF65-F5344CB8AC3E}">
        <p14:creationId xmlns:p14="http://schemas.microsoft.com/office/powerpoint/2010/main" val="38541907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317879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412705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268248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54610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265571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291639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391868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274165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401725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329728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71949E-B3AF-4C7E-AFE5-140E212A3153}" type="datetimeFigureOut">
              <a:rPr lang="en-GB" smtClean="0"/>
              <a:t>18/07/2023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379A8C-ACAD-4F17-9C43-A904A22AB0F2}" type="slidenum">
              <a:rPr lang="en-GB" smtClean="0"/>
              <a:t>‹#›</a:t>
            </a:fld>
            <a:endParaRPr lang="en-GB" dirty="0"/>
          </a:p>
        </p:txBody>
      </p:sp>
    </p:spTree>
    <p:extLst>
      <p:ext uri="{BB962C8B-B14F-4D97-AF65-F5344CB8AC3E}">
        <p14:creationId xmlns:p14="http://schemas.microsoft.com/office/powerpoint/2010/main" val="1417511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1949E-B3AF-4C7E-AFE5-140E212A3153}" type="datetimeFigureOut">
              <a:rPr lang="en-GB" smtClean="0"/>
              <a:t>18/07/2023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79A8C-ACAD-4F17-9C43-A904A22AB0F2}" type="slidenum">
              <a:rPr lang="en-GB" smtClean="0"/>
              <a:t>‹#›</a:t>
            </a:fld>
            <a:endParaRPr lang="en-GB" dirty="0"/>
          </a:p>
        </p:txBody>
      </p:sp>
    </p:spTree>
    <p:extLst>
      <p:ext uri="{BB962C8B-B14F-4D97-AF65-F5344CB8AC3E}">
        <p14:creationId xmlns:p14="http://schemas.microsoft.com/office/powerpoint/2010/main" val="1158101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32041"/>
            <a:ext cx="9144000" cy="1563451"/>
          </a:xfrm>
        </p:spPr>
        <p:txBody>
          <a:bodyPr>
            <a:normAutofit/>
          </a:bodyPr>
          <a:lstStyle/>
          <a:p>
            <a:r>
              <a:rPr lang="en-GB" sz="7200" b="1" dirty="0" err="1">
                <a:solidFill>
                  <a:schemeClr val="accent6">
                    <a:lumMod val="75000"/>
                  </a:schemeClr>
                </a:solidFill>
              </a:rPr>
              <a:t>Gorwelion</a:t>
            </a:r>
            <a:r>
              <a:rPr lang="en-GB" sz="7200" b="1" dirty="0">
                <a:solidFill>
                  <a:schemeClr val="accent6">
                    <a:lumMod val="75000"/>
                  </a:schemeClr>
                </a:solidFill>
              </a:rPr>
              <a:t> Newydd</a:t>
            </a:r>
            <a:endParaRPr lang="en-GB" sz="7200" b="1" dirty="0"/>
          </a:p>
        </p:txBody>
      </p:sp>
      <p:sp>
        <p:nvSpPr>
          <p:cNvPr id="3" name="Subtitle 2"/>
          <p:cNvSpPr>
            <a:spLocks noGrp="1"/>
          </p:cNvSpPr>
          <p:nvPr>
            <p:ph type="subTitle" idx="1"/>
          </p:nvPr>
        </p:nvSpPr>
        <p:spPr>
          <a:xfrm>
            <a:off x="1524000" y="4840619"/>
            <a:ext cx="9144000" cy="1655762"/>
          </a:xfrm>
        </p:spPr>
        <p:txBody>
          <a:bodyPr>
            <a:normAutofit/>
          </a:bodyPr>
          <a:lstStyle/>
          <a:p>
            <a:r>
              <a:rPr lang="en-GB" sz="4800" b="1" dirty="0">
                <a:solidFill>
                  <a:schemeClr val="accent6">
                    <a:lumMod val="75000"/>
                  </a:schemeClr>
                </a:solidFill>
              </a:rPr>
              <a:t>Curriculum Statement</a:t>
            </a:r>
            <a:endParaRPr lang="en-GB" sz="4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023" y="5011517"/>
            <a:ext cx="2096853" cy="18464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826"/>
            <a:ext cx="11972373" cy="2753088"/>
          </a:xfrm>
          <a:prstGeom prst="rect">
            <a:avLst/>
          </a:prstGeom>
        </p:spPr>
      </p:pic>
    </p:spTree>
    <p:extLst>
      <p:ext uri="{BB962C8B-B14F-4D97-AF65-F5344CB8AC3E}">
        <p14:creationId xmlns:p14="http://schemas.microsoft.com/office/powerpoint/2010/main" val="10350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7E7A6B-350A-4813-AFAC-794DB6C8E706}"/>
              </a:ext>
            </a:extLst>
          </p:cNvPr>
          <p:cNvPicPr>
            <a:picLocks noGrp="1" noChangeAspect="1"/>
          </p:cNvPicPr>
          <p:nvPr>
            <p:ph idx="1"/>
          </p:nvPr>
        </p:nvPicPr>
        <p:blipFill>
          <a:blip r:embed="rId2"/>
          <a:stretch>
            <a:fillRect/>
          </a:stretch>
        </p:blipFill>
        <p:spPr>
          <a:xfrm>
            <a:off x="9500416" y="4897649"/>
            <a:ext cx="2066723" cy="1822862"/>
          </a:xfrm>
          <a:prstGeom prst="rect">
            <a:avLst/>
          </a:prstGeom>
        </p:spPr>
      </p:pic>
      <p:sp>
        <p:nvSpPr>
          <p:cNvPr id="5" name="Rectangle 4">
            <a:extLst>
              <a:ext uri="{FF2B5EF4-FFF2-40B4-BE49-F238E27FC236}">
                <a16:creationId xmlns:a16="http://schemas.microsoft.com/office/drawing/2014/main" id="{039489D8-51C1-4BB1-A88E-723BD5997591}"/>
              </a:ext>
            </a:extLst>
          </p:cNvPr>
          <p:cNvSpPr/>
          <p:nvPr/>
        </p:nvSpPr>
        <p:spPr>
          <a:xfrm>
            <a:off x="696287" y="550170"/>
            <a:ext cx="10595295" cy="3693319"/>
          </a:xfrm>
          <a:prstGeom prst="rect">
            <a:avLst/>
          </a:prstGeom>
        </p:spPr>
        <p:txBody>
          <a:bodyPr wrap="square">
            <a:spAutoFit/>
          </a:bodyPr>
          <a:lstStyle/>
          <a:p>
            <a:r>
              <a:rPr lang="en-US" sz="2400" b="1" dirty="0">
                <a:solidFill>
                  <a:schemeClr val="accent6">
                    <a:lumMod val="75000"/>
                  </a:schemeClr>
                </a:solidFill>
              </a:rPr>
              <a:t>At </a:t>
            </a:r>
            <a:r>
              <a:rPr lang="en-US" sz="2400" b="1" dirty="0" err="1">
                <a:solidFill>
                  <a:schemeClr val="accent6">
                    <a:lumMod val="75000"/>
                  </a:schemeClr>
                </a:solidFill>
              </a:rPr>
              <a:t>Gorwelion</a:t>
            </a:r>
            <a:r>
              <a:rPr lang="en-US" sz="2400" b="1" dirty="0">
                <a:solidFill>
                  <a:schemeClr val="accent6">
                    <a:lumMod val="75000"/>
                  </a:schemeClr>
                </a:solidFill>
              </a:rPr>
              <a:t> Newydd we want pupils to be enterprising and creative contributors who are ready to play a full part in life and work.</a:t>
            </a:r>
            <a:endParaRPr lang="en-GB" sz="2400" b="1" dirty="0">
              <a:solidFill>
                <a:schemeClr val="accent6">
                  <a:lumMod val="75000"/>
                </a:schemeClr>
              </a:solidFill>
            </a:endParaRPr>
          </a:p>
          <a:p>
            <a:endParaRPr lang="en-US" dirty="0"/>
          </a:p>
          <a:p>
            <a:r>
              <a:rPr lang="en-US" sz="2400" b="1" dirty="0">
                <a:solidFill>
                  <a:schemeClr val="accent6">
                    <a:lumMod val="75000"/>
                  </a:schemeClr>
                </a:solidFill>
              </a:rPr>
              <a:t>We do this by ensuring that:</a:t>
            </a:r>
          </a:p>
          <a:p>
            <a:endParaRPr lang="en-US" dirty="0"/>
          </a:p>
          <a:p>
            <a:pPr marL="285750" indent="-285750">
              <a:buFont typeface="Arial" panose="020B0604020202020204" pitchFamily="34" charset="0"/>
              <a:buChar char="•"/>
            </a:pPr>
            <a:r>
              <a:rPr lang="en-US" sz="1400" dirty="0"/>
              <a:t>Pupils engage in pupil-voice activities to have their say in the school community.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play a positive role in their local community by using community facilities and engaging in community projects.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channel their imagination into practical, creative opportunities to make the world around them a better place.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develop entrepreneurial and vocational skills that can be applied now, and in the future.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develop a mindset that encourages curiosity and a willingness to participate and engage in new experiences.</a:t>
            </a:r>
          </a:p>
        </p:txBody>
      </p:sp>
      <p:pic>
        <p:nvPicPr>
          <p:cNvPr id="7" name="Picture 6">
            <a:extLst>
              <a:ext uri="{FF2B5EF4-FFF2-40B4-BE49-F238E27FC236}">
                <a16:creationId xmlns:a16="http://schemas.microsoft.com/office/drawing/2014/main" id="{7341ABBB-DC43-491C-9DFB-F2F3BCFEEC05}"/>
              </a:ext>
            </a:extLst>
          </p:cNvPr>
          <p:cNvPicPr>
            <a:picLocks noChangeAspect="1"/>
          </p:cNvPicPr>
          <p:nvPr/>
        </p:nvPicPr>
        <p:blipFill>
          <a:blip r:embed="rId3"/>
          <a:stretch>
            <a:fillRect/>
          </a:stretch>
        </p:blipFill>
        <p:spPr>
          <a:xfrm>
            <a:off x="427731" y="4897649"/>
            <a:ext cx="3115326" cy="1542422"/>
          </a:xfrm>
          <a:prstGeom prst="rect">
            <a:avLst/>
          </a:prstGeom>
        </p:spPr>
      </p:pic>
    </p:spTree>
    <p:extLst>
      <p:ext uri="{BB962C8B-B14F-4D97-AF65-F5344CB8AC3E}">
        <p14:creationId xmlns:p14="http://schemas.microsoft.com/office/powerpoint/2010/main" val="149309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702BFB-BB8B-4FF5-885F-C7CEC7608D2D}"/>
              </a:ext>
            </a:extLst>
          </p:cNvPr>
          <p:cNvPicPr>
            <a:picLocks noGrp="1" noChangeAspect="1"/>
          </p:cNvPicPr>
          <p:nvPr>
            <p:ph idx="1"/>
          </p:nvPr>
        </p:nvPicPr>
        <p:blipFill>
          <a:blip r:embed="rId2"/>
          <a:stretch>
            <a:fillRect/>
          </a:stretch>
        </p:blipFill>
        <p:spPr>
          <a:xfrm>
            <a:off x="9794029" y="4893496"/>
            <a:ext cx="2066723" cy="1822862"/>
          </a:xfrm>
          <a:prstGeom prst="rect">
            <a:avLst/>
          </a:prstGeom>
        </p:spPr>
      </p:pic>
      <p:pic>
        <p:nvPicPr>
          <p:cNvPr id="5" name="Picture 4">
            <a:extLst>
              <a:ext uri="{FF2B5EF4-FFF2-40B4-BE49-F238E27FC236}">
                <a16:creationId xmlns:a16="http://schemas.microsoft.com/office/drawing/2014/main" id="{73E9C5DD-3572-4F08-951E-2ADC3D3B4C6B}"/>
              </a:ext>
            </a:extLst>
          </p:cNvPr>
          <p:cNvPicPr>
            <a:picLocks noChangeAspect="1"/>
          </p:cNvPicPr>
          <p:nvPr/>
        </p:nvPicPr>
        <p:blipFill>
          <a:blip r:embed="rId3"/>
          <a:stretch>
            <a:fillRect/>
          </a:stretch>
        </p:blipFill>
        <p:spPr>
          <a:xfrm>
            <a:off x="8623883" y="1442614"/>
            <a:ext cx="2743200" cy="2743200"/>
          </a:xfrm>
          <a:prstGeom prst="rect">
            <a:avLst/>
          </a:prstGeom>
        </p:spPr>
      </p:pic>
      <p:sp>
        <p:nvSpPr>
          <p:cNvPr id="6" name="Rectangle 5">
            <a:extLst>
              <a:ext uri="{FF2B5EF4-FFF2-40B4-BE49-F238E27FC236}">
                <a16:creationId xmlns:a16="http://schemas.microsoft.com/office/drawing/2014/main" id="{CBC9F699-3F36-498E-96A1-3DD4CA5DE2B9}"/>
              </a:ext>
            </a:extLst>
          </p:cNvPr>
          <p:cNvSpPr/>
          <p:nvPr/>
        </p:nvSpPr>
        <p:spPr>
          <a:xfrm>
            <a:off x="824917" y="767960"/>
            <a:ext cx="8812753" cy="4647426"/>
          </a:xfrm>
          <a:prstGeom prst="rect">
            <a:avLst/>
          </a:prstGeom>
        </p:spPr>
        <p:txBody>
          <a:bodyPr wrap="square">
            <a:spAutoFit/>
          </a:bodyPr>
          <a:lstStyle/>
          <a:p>
            <a:r>
              <a:rPr lang="en-US" sz="2400" b="1" dirty="0">
                <a:solidFill>
                  <a:schemeClr val="accent6">
                    <a:lumMod val="75000"/>
                  </a:schemeClr>
                </a:solidFill>
              </a:rPr>
              <a:t>At </a:t>
            </a:r>
            <a:r>
              <a:rPr lang="en-US" sz="2400" b="1" dirty="0" err="1">
                <a:solidFill>
                  <a:schemeClr val="accent6">
                    <a:lumMod val="75000"/>
                  </a:schemeClr>
                </a:solidFill>
              </a:rPr>
              <a:t>Gorwelion</a:t>
            </a:r>
            <a:r>
              <a:rPr lang="en-US" sz="2400" b="1" dirty="0">
                <a:solidFill>
                  <a:schemeClr val="accent6">
                    <a:lumMod val="75000"/>
                  </a:schemeClr>
                </a:solidFill>
              </a:rPr>
              <a:t> Newydd we want pupils to become ethical and informed citizens of Wales and the world.</a:t>
            </a:r>
          </a:p>
          <a:p>
            <a:endParaRPr lang="en-US" sz="2400" dirty="0">
              <a:solidFill>
                <a:schemeClr val="accent6">
                  <a:lumMod val="75000"/>
                </a:schemeClr>
              </a:solidFill>
            </a:endParaRPr>
          </a:p>
          <a:p>
            <a:r>
              <a:rPr lang="en-US" sz="2400" b="1" dirty="0">
                <a:solidFill>
                  <a:schemeClr val="accent6">
                    <a:lumMod val="75000"/>
                  </a:schemeClr>
                </a:solidFill>
              </a:rPr>
              <a:t>We do this by ensuring that:</a:t>
            </a:r>
          </a:p>
          <a:p>
            <a:endParaRPr lang="en-US" dirty="0"/>
          </a:p>
          <a:p>
            <a:pPr marL="285750" indent="-285750">
              <a:buFont typeface="Arial" panose="020B0604020202020204" pitchFamily="34" charset="0"/>
              <a:buChar char="•"/>
            </a:pPr>
            <a:r>
              <a:rPr lang="en-US" sz="1400" dirty="0"/>
              <a:t>Pupils learn about social norms and expectations.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express their own opinions through pupil voice forums.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take lead roles in different activities and events.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take an active role in keeping themselves safe.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share experiences of their own cultures and traditions with their peers.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develop their understanding of a sense of place; in school, in </a:t>
            </a:r>
            <a:r>
              <a:rPr lang="en-US" sz="1400" dirty="0" err="1"/>
              <a:t>Wrexham</a:t>
            </a:r>
            <a:r>
              <a:rPr lang="en-US" sz="1400" dirty="0"/>
              <a:t>, in Wales and in the wider world.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engage in activities and learning that celebrates different cultures and customs from around the world. </a:t>
            </a:r>
          </a:p>
        </p:txBody>
      </p:sp>
    </p:spTree>
    <p:extLst>
      <p:ext uri="{BB962C8B-B14F-4D97-AF65-F5344CB8AC3E}">
        <p14:creationId xmlns:p14="http://schemas.microsoft.com/office/powerpoint/2010/main" val="68578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52FB7B-CDA5-4F84-BBBC-723DDD57D90F}"/>
              </a:ext>
            </a:extLst>
          </p:cNvPr>
          <p:cNvPicPr>
            <a:picLocks noGrp="1" noChangeAspect="1"/>
          </p:cNvPicPr>
          <p:nvPr>
            <p:ph idx="1"/>
          </p:nvPr>
        </p:nvPicPr>
        <p:blipFill>
          <a:blip r:embed="rId2"/>
          <a:stretch>
            <a:fillRect/>
          </a:stretch>
        </p:blipFill>
        <p:spPr>
          <a:xfrm>
            <a:off x="9721324" y="1102045"/>
            <a:ext cx="2066723" cy="1822862"/>
          </a:xfrm>
          <a:prstGeom prst="rect">
            <a:avLst/>
          </a:prstGeom>
        </p:spPr>
      </p:pic>
      <p:pic>
        <p:nvPicPr>
          <p:cNvPr id="5" name="Picture 4">
            <a:extLst>
              <a:ext uri="{FF2B5EF4-FFF2-40B4-BE49-F238E27FC236}">
                <a16:creationId xmlns:a16="http://schemas.microsoft.com/office/drawing/2014/main" id="{ECF02FF3-F7CA-499B-A7F8-8545A8EC9B40}"/>
              </a:ext>
            </a:extLst>
          </p:cNvPr>
          <p:cNvPicPr>
            <a:picLocks noChangeAspect="1"/>
          </p:cNvPicPr>
          <p:nvPr/>
        </p:nvPicPr>
        <p:blipFill>
          <a:blip r:embed="rId3"/>
          <a:stretch>
            <a:fillRect/>
          </a:stretch>
        </p:blipFill>
        <p:spPr>
          <a:xfrm>
            <a:off x="7635537" y="4393009"/>
            <a:ext cx="2671735" cy="2242479"/>
          </a:xfrm>
          <a:prstGeom prst="rect">
            <a:avLst/>
          </a:prstGeom>
        </p:spPr>
      </p:pic>
      <p:sp>
        <p:nvSpPr>
          <p:cNvPr id="6" name="Rectangle 5">
            <a:extLst>
              <a:ext uri="{FF2B5EF4-FFF2-40B4-BE49-F238E27FC236}">
                <a16:creationId xmlns:a16="http://schemas.microsoft.com/office/drawing/2014/main" id="{CAE3AD91-1249-4D29-B98C-B0C9E7CFE2D0}"/>
              </a:ext>
            </a:extLst>
          </p:cNvPr>
          <p:cNvSpPr/>
          <p:nvPr/>
        </p:nvSpPr>
        <p:spPr>
          <a:xfrm>
            <a:off x="306082" y="582916"/>
            <a:ext cx="10448604" cy="5016758"/>
          </a:xfrm>
          <a:prstGeom prst="rect">
            <a:avLst/>
          </a:prstGeom>
        </p:spPr>
        <p:txBody>
          <a:bodyPr wrap="square">
            <a:spAutoFit/>
          </a:bodyPr>
          <a:lstStyle/>
          <a:p>
            <a:r>
              <a:rPr lang="en-US" sz="2400" b="1" dirty="0">
                <a:solidFill>
                  <a:schemeClr val="accent6">
                    <a:lumMod val="75000"/>
                  </a:schemeClr>
                </a:solidFill>
              </a:rPr>
              <a:t>At </a:t>
            </a:r>
            <a:r>
              <a:rPr lang="en-US" sz="2400" b="1" dirty="0" err="1">
                <a:solidFill>
                  <a:schemeClr val="accent6">
                    <a:lumMod val="75000"/>
                  </a:schemeClr>
                </a:solidFill>
              </a:rPr>
              <a:t>Gorwelion</a:t>
            </a:r>
            <a:r>
              <a:rPr lang="en-US" sz="2400" b="1" dirty="0">
                <a:solidFill>
                  <a:schemeClr val="accent6">
                    <a:lumMod val="75000"/>
                  </a:schemeClr>
                </a:solidFill>
              </a:rPr>
              <a:t> Newydd we want pupils to become healthy, confident individuals who are ready to lead fulfilling lives as valued members of society.</a:t>
            </a:r>
          </a:p>
          <a:p>
            <a:endParaRPr lang="en-US" sz="2400" b="1" dirty="0">
              <a:solidFill>
                <a:schemeClr val="accent6">
                  <a:lumMod val="75000"/>
                </a:schemeClr>
              </a:solidFill>
            </a:endParaRPr>
          </a:p>
          <a:p>
            <a:r>
              <a:rPr lang="en-US" sz="2400" b="1" dirty="0">
                <a:solidFill>
                  <a:schemeClr val="accent6">
                    <a:lumMod val="75000"/>
                  </a:schemeClr>
                </a:solidFill>
              </a:rPr>
              <a:t>We do this by ensuring that:</a:t>
            </a:r>
          </a:p>
          <a:p>
            <a:endParaRPr lang="en-US" sz="1400" dirty="0"/>
          </a:p>
          <a:p>
            <a:pPr marL="285750" indent="-285750">
              <a:buFont typeface="Arial" panose="020B0604020202020204" pitchFamily="34" charset="0"/>
              <a:buChar char="•"/>
            </a:pPr>
            <a:r>
              <a:rPr lang="en-US" sz="1400" dirty="0"/>
              <a:t>Pupils develop healthy, positive relationships with their peers and staff.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eat and drink healthily and can </a:t>
            </a:r>
            <a:r>
              <a:rPr lang="en-US" sz="1400" dirty="0" err="1"/>
              <a:t>organise</a:t>
            </a:r>
            <a:r>
              <a:rPr lang="en-US" sz="1400" dirty="0"/>
              <a:t> and prepare healthy meals and snacks.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engage in a range of physical activities both in school and off site.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understand the impact their own actions have on what happens to themselves, others and their surroundings.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develop a clear understanding of right and wrong.</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express their own views and opinions in a confident and thoughtful manner.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can make clear choices based on skills and knowledge developed.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Pupils take an active role in keeping themselves safe.</a:t>
            </a:r>
          </a:p>
        </p:txBody>
      </p:sp>
    </p:spTree>
    <p:extLst>
      <p:ext uri="{BB962C8B-B14F-4D97-AF65-F5344CB8AC3E}">
        <p14:creationId xmlns:p14="http://schemas.microsoft.com/office/powerpoint/2010/main" val="216351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59B2-5C89-4555-8635-924E76AAECF0}"/>
              </a:ext>
            </a:extLst>
          </p:cNvPr>
          <p:cNvSpPr>
            <a:spLocks noGrp="1"/>
          </p:cNvSpPr>
          <p:nvPr>
            <p:ph type="title"/>
          </p:nvPr>
        </p:nvSpPr>
        <p:spPr>
          <a:xfrm>
            <a:off x="3153561" y="354341"/>
            <a:ext cx="4992149" cy="851279"/>
          </a:xfrm>
        </p:spPr>
        <p:txBody>
          <a:bodyPr>
            <a:normAutofit/>
          </a:bodyPr>
          <a:lstStyle/>
          <a:p>
            <a:pPr algn="ctr"/>
            <a:r>
              <a:rPr lang="en-GB" sz="3600" b="1" dirty="0">
                <a:solidFill>
                  <a:schemeClr val="accent6">
                    <a:lumMod val="75000"/>
                  </a:schemeClr>
                </a:solidFill>
              </a:rPr>
              <a:t>KS3 Overview</a:t>
            </a:r>
          </a:p>
        </p:txBody>
      </p:sp>
      <p:pic>
        <p:nvPicPr>
          <p:cNvPr id="4" name="Content Placeholder 3">
            <a:extLst>
              <a:ext uri="{FF2B5EF4-FFF2-40B4-BE49-F238E27FC236}">
                <a16:creationId xmlns:a16="http://schemas.microsoft.com/office/drawing/2014/main" id="{8CC89FC1-D440-4E02-86F6-33956B1086D6}"/>
              </a:ext>
            </a:extLst>
          </p:cNvPr>
          <p:cNvPicPr>
            <a:picLocks noGrp="1" noChangeAspect="1"/>
          </p:cNvPicPr>
          <p:nvPr>
            <p:ph idx="1"/>
          </p:nvPr>
        </p:nvPicPr>
        <p:blipFill>
          <a:blip r:embed="rId2"/>
          <a:stretch>
            <a:fillRect/>
          </a:stretch>
        </p:blipFill>
        <p:spPr>
          <a:xfrm>
            <a:off x="9424913" y="779980"/>
            <a:ext cx="2066723" cy="1822862"/>
          </a:xfrm>
          <a:prstGeom prst="rect">
            <a:avLst/>
          </a:prstGeom>
        </p:spPr>
      </p:pic>
      <p:sp>
        <p:nvSpPr>
          <p:cNvPr id="5" name="Rectangle 4">
            <a:extLst>
              <a:ext uri="{FF2B5EF4-FFF2-40B4-BE49-F238E27FC236}">
                <a16:creationId xmlns:a16="http://schemas.microsoft.com/office/drawing/2014/main" id="{461C33B9-CB4B-4D2F-8AD7-C3C7502EDD3D}"/>
              </a:ext>
            </a:extLst>
          </p:cNvPr>
          <p:cNvSpPr/>
          <p:nvPr/>
        </p:nvSpPr>
        <p:spPr>
          <a:xfrm>
            <a:off x="339637" y="1104044"/>
            <a:ext cx="11743305" cy="5262979"/>
          </a:xfrm>
          <a:prstGeom prst="rect">
            <a:avLst/>
          </a:prstGeom>
        </p:spPr>
        <p:txBody>
          <a:bodyPr wrap="square">
            <a:spAutoFit/>
          </a:bodyPr>
          <a:lstStyle/>
          <a:p>
            <a:pPr lvl="0"/>
            <a:r>
              <a:rPr lang="en-US" sz="1400" dirty="0"/>
              <a:t>In accordance with Welsh Government Curriculum for Wales framework, </a:t>
            </a:r>
            <a:r>
              <a:rPr lang="en-US" sz="1400" dirty="0" err="1"/>
              <a:t>Gorwelion</a:t>
            </a:r>
            <a:r>
              <a:rPr lang="en-US" sz="1400" dirty="0"/>
              <a:t> Newydd will provide learning:</a:t>
            </a:r>
          </a:p>
          <a:p>
            <a:pPr marL="285750" lvl="0" indent="-285750">
              <a:buFont typeface="Arial" panose="020B0604020202020204" pitchFamily="34" charset="0"/>
              <a:buChar char="•"/>
            </a:pPr>
            <a:r>
              <a:rPr lang="en-US" sz="1400" dirty="0"/>
              <a:t>that enables learners to develop in relation to the four purposes.</a:t>
            </a:r>
          </a:p>
          <a:p>
            <a:pPr marL="285750" lvl="0" indent="-285750">
              <a:buFont typeface="Arial" panose="020B0604020202020204" pitchFamily="34" charset="0"/>
              <a:buChar char="•"/>
            </a:pPr>
            <a:r>
              <a:rPr lang="en-US" sz="1400" dirty="0"/>
              <a:t>which is suitable for learners of differing ages, abilities and aptitudes.</a:t>
            </a:r>
          </a:p>
          <a:p>
            <a:pPr marL="285750" lvl="0" indent="-285750">
              <a:buFont typeface="Arial" panose="020B0604020202020204" pitchFamily="34" charset="0"/>
              <a:buChar char="•"/>
            </a:pPr>
            <a:r>
              <a:rPr lang="en-US" sz="1400" dirty="0"/>
              <a:t>which is broad and balanced, and offers appropriate progression.</a:t>
            </a:r>
          </a:p>
          <a:p>
            <a:pPr marL="285750" lvl="0" indent="-285750">
              <a:buFont typeface="Arial" panose="020B0604020202020204" pitchFamily="34" charset="0"/>
              <a:buChar char="•"/>
            </a:pPr>
            <a:r>
              <a:rPr lang="en-US" sz="1400" dirty="0"/>
              <a:t>which includes learning that develops cross-curricular skills.</a:t>
            </a:r>
          </a:p>
          <a:p>
            <a:pPr marL="285750" lvl="0" indent="-285750">
              <a:buFont typeface="Arial" panose="020B0604020202020204" pitchFamily="34" charset="0"/>
              <a:buChar char="•"/>
            </a:pPr>
            <a:r>
              <a:rPr lang="en-US" sz="1400" dirty="0"/>
              <a:t>which encompasses the Health and Well-being area of learning and experience.    </a:t>
            </a:r>
          </a:p>
          <a:p>
            <a:pPr marL="285750" lvl="0" indent="-285750">
              <a:buFont typeface="Arial" panose="020B0604020202020204" pitchFamily="34" charset="0"/>
              <a:buChar char="•"/>
            </a:pPr>
            <a:r>
              <a:rPr lang="en-US" sz="1400" dirty="0"/>
              <a:t>which encompasses Relationships and Sexuality Education – RSE that is developmentally appropriate for each learner.</a:t>
            </a:r>
          </a:p>
          <a:p>
            <a:pPr marL="285750" lvl="0" indent="-285750">
              <a:buFontTx/>
              <a:buChar char="-"/>
            </a:pPr>
            <a:endParaRPr lang="en-US" sz="1400" dirty="0"/>
          </a:p>
          <a:p>
            <a:pPr lvl="0"/>
            <a:r>
              <a:rPr lang="en-US" sz="1400" b="1" dirty="0">
                <a:solidFill>
                  <a:schemeClr val="accent6">
                    <a:lumMod val="50000"/>
                  </a:schemeClr>
                </a:solidFill>
              </a:rPr>
              <a:t>Our aim is to provide as broad and balanced a curriculum as possible, which includes the other areas of learning and experience (Expressive Arts, Humanities, Languages, Literacy and Communication, </a:t>
            </a:r>
            <a:r>
              <a:rPr lang="en-US" sz="1400" b="1" dirty="0" err="1">
                <a:solidFill>
                  <a:schemeClr val="accent6">
                    <a:lumMod val="50000"/>
                  </a:schemeClr>
                </a:solidFill>
              </a:rPr>
              <a:t>Maths</a:t>
            </a:r>
            <a:r>
              <a:rPr lang="en-US" sz="1400" b="1" dirty="0">
                <a:solidFill>
                  <a:schemeClr val="accent6">
                    <a:lumMod val="50000"/>
                  </a:schemeClr>
                </a:solidFill>
              </a:rPr>
              <a:t> and Numeracy, Science and Technology).</a:t>
            </a:r>
          </a:p>
          <a:p>
            <a:pPr lvl="0"/>
            <a:endParaRPr lang="en-US" sz="1400" dirty="0"/>
          </a:p>
          <a:p>
            <a:pPr lvl="0"/>
            <a:r>
              <a:rPr lang="en-GB" sz="1400" dirty="0"/>
              <a:t>The key stage 3 curriculum is organised into three annual cycles and broadly delivered through a thematic / topic based approach.  The emphasis will be on creativity that supports innovation of an exciting and dynamic curriculum.  Pupil have been consulted on our topic / curriculum design.  A collaborative approach is adopted to enhance the delivery of our curriculum e.g. Eco Schools, School Nurses, North Wales Police, Info Shop, Spectrum Project, Proud Trust.</a:t>
            </a:r>
            <a:br>
              <a:rPr lang="en-GB" sz="1400" dirty="0"/>
            </a:br>
            <a:endParaRPr lang="en-US" sz="1400" dirty="0"/>
          </a:p>
          <a:p>
            <a:pPr lvl="0"/>
            <a:r>
              <a:rPr lang="en-US" sz="1400" b="1" dirty="0">
                <a:solidFill>
                  <a:schemeClr val="accent5">
                    <a:lumMod val="50000"/>
                  </a:schemeClr>
                </a:solidFill>
              </a:rPr>
              <a:t>Examples of our topics include:</a:t>
            </a:r>
          </a:p>
          <a:p>
            <a:pPr lvl="0"/>
            <a:r>
              <a:rPr lang="en-US" sz="1400" dirty="0"/>
              <a:t>Welsh Castles; Wexham FC; Welsh Language; History of </a:t>
            </a:r>
            <a:r>
              <a:rPr lang="en-US" sz="1400" dirty="0" err="1"/>
              <a:t>Wrexham</a:t>
            </a:r>
            <a:r>
              <a:rPr lang="en-US" sz="1400" dirty="0"/>
              <a:t>; </a:t>
            </a:r>
            <a:r>
              <a:rPr lang="en-US" sz="1400" dirty="0" err="1"/>
              <a:t>Wrexham</a:t>
            </a:r>
            <a:r>
              <a:rPr lang="en-US" sz="1400" dirty="0"/>
              <a:t> Ghosts and Legends; Artificial Intelligence; Homes of the Future; The World of Social Media; The World of Film; Changing Trends in Shopping; Crime and Punishment; War; Different Cultures; The World of Books; Fast Food v Healthy Food; The Physical World; Life in the Jungle; Wildlife and Sustainability; The World’s Great Cities; The Apprentice.</a:t>
            </a:r>
          </a:p>
          <a:p>
            <a:pPr lvl="0"/>
            <a:endParaRPr lang="en-US" sz="1400" dirty="0"/>
          </a:p>
          <a:p>
            <a:pPr lvl="0"/>
            <a:r>
              <a:rPr lang="en-US" sz="1400" dirty="0"/>
              <a:t>Pupils complete baseline assessments on entry to GN and are reassessed in accordance with our assessment cycle.  These assessments include: reading, writing</a:t>
            </a:r>
            <a:r>
              <a:rPr lang="en-US" sz="1400" b="1" dirty="0"/>
              <a:t>,  </a:t>
            </a:r>
            <a:r>
              <a:rPr lang="en-US" sz="1400" dirty="0"/>
              <a:t>numeracy, digital competence and PASS (Pupil Attitude to Self and School).</a:t>
            </a:r>
          </a:p>
          <a:p>
            <a:pPr lvl="0"/>
            <a:endParaRPr lang="en-US" sz="1400" dirty="0"/>
          </a:p>
          <a:p>
            <a:pPr lvl="0"/>
            <a:r>
              <a:rPr lang="en-US" sz="1400" b="1" dirty="0">
                <a:solidFill>
                  <a:schemeClr val="accent2">
                    <a:lumMod val="50000"/>
                  </a:schemeClr>
                </a:solidFill>
              </a:rPr>
              <a:t>A termly progress report and a full annual report are completed for all pupils.</a:t>
            </a:r>
          </a:p>
        </p:txBody>
      </p:sp>
    </p:spTree>
    <p:extLst>
      <p:ext uri="{BB962C8B-B14F-4D97-AF65-F5344CB8AC3E}">
        <p14:creationId xmlns:p14="http://schemas.microsoft.com/office/powerpoint/2010/main" val="251279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87948" y="173471"/>
            <a:ext cx="2069251" cy="1822625"/>
          </a:xfrm>
          <a:prstGeom prst="rect">
            <a:avLst/>
          </a:prstGeom>
        </p:spPr>
      </p:pic>
      <p:sp>
        <p:nvSpPr>
          <p:cNvPr id="2" name="Title 1"/>
          <p:cNvSpPr>
            <a:spLocks noGrp="1"/>
          </p:cNvSpPr>
          <p:nvPr>
            <p:ph type="title"/>
          </p:nvPr>
        </p:nvSpPr>
        <p:spPr>
          <a:xfrm>
            <a:off x="838200" y="511728"/>
            <a:ext cx="10515600" cy="1146113"/>
          </a:xfrm>
        </p:spPr>
        <p:txBody>
          <a:bodyPr>
            <a:normAutofit fontScale="90000"/>
          </a:bodyPr>
          <a:lstStyle/>
          <a:p>
            <a:pPr algn="ctr"/>
            <a:r>
              <a:rPr lang="en-GB" sz="5400" b="1" dirty="0">
                <a:highlight>
                  <a:srgbClr val="00FF00"/>
                </a:highlight>
              </a:rPr>
              <a:t/>
            </a:r>
            <a:br>
              <a:rPr lang="en-GB" sz="5400" b="1" dirty="0">
                <a:highlight>
                  <a:srgbClr val="00FF00"/>
                </a:highlight>
              </a:rPr>
            </a:br>
            <a:endParaRPr lang="en-GB" sz="5400" b="1" dirty="0"/>
          </a:p>
        </p:txBody>
      </p:sp>
      <p:sp>
        <p:nvSpPr>
          <p:cNvPr id="3" name="Content Placeholder 2"/>
          <p:cNvSpPr>
            <a:spLocks noGrp="1"/>
          </p:cNvSpPr>
          <p:nvPr>
            <p:ph idx="1"/>
          </p:nvPr>
        </p:nvSpPr>
        <p:spPr>
          <a:xfrm>
            <a:off x="613445" y="511728"/>
            <a:ext cx="10965110" cy="5765841"/>
          </a:xfrm>
        </p:spPr>
        <p:txBody>
          <a:bodyPr>
            <a:normAutofit/>
          </a:bodyPr>
          <a:lstStyle/>
          <a:p>
            <a:pPr marL="0" indent="0">
              <a:buNone/>
            </a:pPr>
            <a:endParaRPr lang="en-GB" dirty="0"/>
          </a:p>
          <a:p>
            <a:pPr marL="0" indent="0" algn="ctr">
              <a:lnSpc>
                <a:spcPct val="100000"/>
              </a:lnSpc>
              <a:spcBef>
                <a:spcPts val="0"/>
              </a:spcBef>
              <a:buNone/>
            </a:pPr>
            <a:r>
              <a:rPr lang="en-US" sz="3200" b="1" dirty="0">
                <a:solidFill>
                  <a:schemeClr val="accent6">
                    <a:lumMod val="50000"/>
                  </a:schemeClr>
                </a:solidFill>
              </a:rPr>
              <a:t>Vision and overall purpose </a:t>
            </a:r>
          </a:p>
          <a:p>
            <a:pPr marL="0" lvl="0" indent="0" algn="ctr">
              <a:lnSpc>
                <a:spcPct val="100000"/>
              </a:lnSpc>
              <a:spcBef>
                <a:spcPts val="0"/>
              </a:spcBef>
              <a:buNone/>
            </a:pPr>
            <a:endParaRPr lang="en-US" sz="2400" b="1" dirty="0">
              <a:solidFill>
                <a:prstClr val="black"/>
              </a:solidFill>
            </a:endParaRPr>
          </a:p>
          <a:p>
            <a:pPr marL="0" lvl="0" indent="0">
              <a:lnSpc>
                <a:spcPct val="100000"/>
              </a:lnSpc>
              <a:spcBef>
                <a:spcPts val="0"/>
              </a:spcBef>
              <a:buNone/>
            </a:pPr>
            <a:r>
              <a:rPr lang="en-US" sz="1800" dirty="0">
                <a:solidFill>
                  <a:prstClr val="black"/>
                </a:solidFill>
              </a:rPr>
              <a:t>Our Curriculum is at the heart of everything we do at </a:t>
            </a:r>
            <a:r>
              <a:rPr lang="en-US" sz="1800" dirty="0" err="1">
                <a:solidFill>
                  <a:prstClr val="black"/>
                </a:solidFill>
              </a:rPr>
              <a:t>Gorwelion</a:t>
            </a:r>
            <a:r>
              <a:rPr lang="en-US" sz="1800" dirty="0">
                <a:solidFill>
                  <a:prstClr val="black"/>
                </a:solidFill>
              </a:rPr>
              <a:t> Newydd. It is centered around the needs of our pupils and is designed to provide opportunity and develop aspiration that leads to success.</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rPr>
              <a:t>The curriculum is built around the needs of our pupils and has three pillars of </a:t>
            </a:r>
            <a:r>
              <a:rPr lang="en-US" sz="1800" b="1" dirty="0">
                <a:solidFill>
                  <a:schemeClr val="accent6">
                    <a:lumMod val="50000"/>
                  </a:schemeClr>
                </a:solidFill>
              </a:rPr>
              <a:t>safety, skills and sustainability</a:t>
            </a:r>
            <a:r>
              <a:rPr lang="en-US" sz="1800" dirty="0">
                <a:solidFill>
                  <a:prstClr val="black"/>
                </a:solidFill>
              </a:rPr>
              <a:t>.</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rPr>
              <a:t>We aim to:</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t>Provide a broad, diverse and balanced curriculum that values and </a:t>
            </a:r>
            <a:r>
              <a:rPr lang="en-US" sz="1800" dirty="0" err="1"/>
              <a:t>recognises</a:t>
            </a:r>
            <a:r>
              <a:rPr lang="en-US" sz="1800" dirty="0"/>
              <a:t> individual learning needs and the success that is relative to a personal development journey.</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rPr>
              <a:t>Develop, apply and teach </a:t>
            </a:r>
            <a:r>
              <a:rPr lang="en-US" sz="1800" b="1" dirty="0">
                <a:solidFill>
                  <a:schemeClr val="accent6">
                    <a:lumMod val="75000"/>
                  </a:schemeClr>
                </a:solidFill>
              </a:rPr>
              <a:t>skills</a:t>
            </a:r>
            <a:r>
              <a:rPr lang="en-US" sz="1800" dirty="0">
                <a:solidFill>
                  <a:prstClr val="black"/>
                </a:solidFill>
              </a:rPr>
              <a:t> that are important for our pupils to become independent, </a:t>
            </a:r>
            <a:r>
              <a:rPr lang="en-US" sz="1800" b="1" dirty="0">
                <a:solidFill>
                  <a:schemeClr val="accent6">
                    <a:lumMod val="75000"/>
                  </a:schemeClr>
                </a:solidFill>
              </a:rPr>
              <a:t>safe</a:t>
            </a:r>
            <a:r>
              <a:rPr lang="en-US" sz="1800" dirty="0">
                <a:solidFill>
                  <a:prstClr val="black"/>
                </a:solidFill>
              </a:rPr>
              <a:t>, resilient and responsible citizens of our local and wider community.</a:t>
            </a:r>
          </a:p>
          <a:p>
            <a:pPr marL="0" lvl="0" indent="0">
              <a:lnSpc>
                <a:spcPct val="100000"/>
              </a:lnSpc>
              <a:spcBef>
                <a:spcPts val="0"/>
              </a:spcBef>
              <a:buNone/>
            </a:pPr>
            <a:endParaRPr lang="en-US" sz="1800" dirty="0">
              <a:solidFill>
                <a:prstClr val="black"/>
              </a:solidFill>
            </a:endParaRPr>
          </a:p>
          <a:p>
            <a:pPr marL="0" lvl="0" indent="0">
              <a:lnSpc>
                <a:spcPct val="100000"/>
              </a:lnSpc>
              <a:spcBef>
                <a:spcPts val="0"/>
              </a:spcBef>
              <a:buNone/>
            </a:pPr>
            <a:r>
              <a:rPr lang="en-US" sz="1800" dirty="0">
                <a:solidFill>
                  <a:prstClr val="black"/>
                </a:solidFill>
              </a:rPr>
              <a:t>Ensure our high aspirations contribute to a </a:t>
            </a:r>
            <a:r>
              <a:rPr lang="en-US" sz="1800" b="1" dirty="0">
                <a:solidFill>
                  <a:schemeClr val="accent6">
                    <a:lumMod val="75000"/>
                  </a:schemeClr>
                </a:solidFill>
              </a:rPr>
              <a:t>sustainable</a:t>
            </a:r>
            <a:r>
              <a:rPr lang="en-US" sz="1800" dirty="0">
                <a:solidFill>
                  <a:prstClr val="black"/>
                </a:solidFill>
              </a:rPr>
              <a:t> passion for learning and personal development that will support key stages of transition in either education, training or employment.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8584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807D-2905-44D4-AEE6-21FA6126DC98}"/>
              </a:ext>
            </a:extLst>
          </p:cNvPr>
          <p:cNvSpPr>
            <a:spLocks noGrp="1"/>
          </p:cNvSpPr>
          <p:nvPr>
            <p:ph type="title"/>
          </p:nvPr>
        </p:nvSpPr>
        <p:spPr>
          <a:xfrm>
            <a:off x="838200" y="365125"/>
            <a:ext cx="10515600" cy="2000570"/>
          </a:xfrm>
        </p:spPr>
        <p:txBody>
          <a:bodyPr>
            <a:normAutofit/>
          </a:bodyPr>
          <a:lstStyle/>
          <a:p>
            <a:pPr algn="ctr"/>
            <a:r>
              <a:rPr lang="en-US" sz="3600" b="1" dirty="0">
                <a:solidFill>
                  <a:schemeClr val="accent6">
                    <a:lumMod val="75000"/>
                  </a:schemeClr>
                </a:solidFill>
              </a:rPr>
              <a:t>The foundations of our curriculum are the three pillars of safety, skills and sustainability.</a:t>
            </a:r>
            <a:r>
              <a:rPr lang="en-US" b="1" dirty="0">
                <a:highlight>
                  <a:srgbClr val="00FF00"/>
                </a:highlight>
              </a:rPr>
              <a:t/>
            </a:r>
            <a:br>
              <a:rPr lang="en-US" b="1" dirty="0">
                <a:highlight>
                  <a:srgbClr val="00FF00"/>
                </a:highlight>
              </a:rPr>
            </a:br>
            <a:endParaRPr lang="en-GB" dirty="0"/>
          </a:p>
        </p:txBody>
      </p:sp>
      <p:pic>
        <p:nvPicPr>
          <p:cNvPr id="4" name="Content Placeholder 3">
            <a:extLst>
              <a:ext uri="{FF2B5EF4-FFF2-40B4-BE49-F238E27FC236}">
                <a16:creationId xmlns:a16="http://schemas.microsoft.com/office/drawing/2014/main" id="{DF770A39-BF7F-499A-814F-DF0B91CB3CCF}"/>
              </a:ext>
            </a:extLst>
          </p:cNvPr>
          <p:cNvPicPr>
            <a:picLocks noGrp="1" noChangeAspect="1"/>
          </p:cNvPicPr>
          <p:nvPr>
            <p:ph idx="1"/>
          </p:nvPr>
        </p:nvPicPr>
        <p:blipFill>
          <a:blip r:embed="rId2"/>
          <a:stretch>
            <a:fillRect/>
          </a:stretch>
        </p:blipFill>
        <p:spPr>
          <a:xfrm>
            <a:off x="9785640" y="4670013"/>
            <a:ext cx="2066723" cy="1822862"/>
          </a:xfrm>
          <a:prstGeom prst="rect">
            <a:avLst/>
          </a:prstGeom>
        </p:spPr>
      </p:pic>
      <p:pic>
        <p:nvPicPr>
          <p:cNvPr id="5" name="Picture 4">
            <a:extLst>
              <a:ext uri="{FF2B5EF4-FFF2-40B4-BE49-F238E27FC236}">
                <a16:creationId xmlns:a16="http://schemas.microsoft.com/office/drawing/2014/main" id="{B58C4215-1265-49B8-B8CA-E25CBA3FD096}"/>
              </a:ext>
            </a:extLst>
          </p:cNvPr>
          <p:cNvPicPr>
            <a:picLocks noChangeAspect="1"/>
          </p:cNvPicPr>
          <p:nvPr/>
        </p:nvPicPr>
        <p:blipFill>
          <a:blip r:embed="rId3"/>
          <a:stretch>
            <a:fillRect/>
          </a:stretch>
        </p:blipFill>
        <p:spPr>
          <a:xfrm>
            <a:off x="2354447" y="1918602"/>
            <a:ext cx="1981372" cy="1450974"/>
          </a:xfrm>
          <a:prstGeom prst="rect">
            <a:avLst/>
          </a:prstGeom>
        </p:spPr>
      </p:pic>
      <p:pic>
        <p:nvPicPr>
          <p:cNvPr id="6" name="Picture 5">
            <a:extLst>
              <a:ext uri="{FF2B5EF4-FFF2-40B4-BE49-F238E27FC236}">
                <a16:creationId xmlns:a16="http://schemas.microsoft.com/office/drawing/2014/main" id="{A447ECB2-6789-4D23-9A8E-FD3B646F44D1}"/>
              </a:ext>
            </a:extLst>
          </p:cNvPr>
          <p:cNvPicPr>
            <a:picLocks noChangeAspect="1"/>
          </p:cNvPicPr>
          <p:nvPr/>
        </p:nvPicPr>
        <p:blipFill>
          <a:blip r:embed="rId4"/>
          <a:stretch>
            <a:fillRect/>
          </a:stretch>
        </p:blipFill>
        <p:spPr>
          <a:xfrm>
            <a:off x="2354447" y="3369576"/>
            <a:ext cx="1981372" cy="2042337"/>
          </a:xfrm>
          <a:prstGeom prst="rect">
            <a:avLst/>
          </a:prstGeom>
        </p:spPr>
      </p:pic>
      <p:pic>
        <p:nvPicPr>
          <p:cNvPr id="7" name="Picture 6">
            <a:extLst>
              <a:ext uri="{FF2B5EF4-FFF2-40B4-BE49-F238E27FC236}">
                <a16:creationId xmlns:a16="http://schemas.microsoft.com/office/drawing/2014/main" id="{BE7FC9AF-A6DA-4B91-A4C0-A3A83139BCCA}"/>
              </a:ext>
            </a:extLst>
          </p:cNvPr>
          <p:cNvPicPr>
            <a:picLocks noChangeAspect="1"/>
          </p:cNvPicPr>
          <p:nvPr/>
        </p:nvPicPr>
        <p:blipFill>
          <a:blip r:embed="rId5"/>
          <a:stretch>
            <a:fillRect/>
          </a:stretch>
        </p:blipFill>
        <p:spPr>
          <a:xfrm>
            <a:off x="7668542" y="3323628"/>
            <a:ext cx="2005758" cy="2042337"/>
          </a:xfrm>
          <a:prstGeom prst="rect">
            <a:avLst/>
          </a:prstGeom>
        </p:spPr>
      </p:pic>
      <p:pic>
        <p:nvPicPr>
          <p:cNvPr id="8" name="Picture 7">
            <a:extLst>
              <a:ext uri="{FF2B5EF4-FFF2-40B4-BE49-F238E27FC236}">
                <a16:creationId xmlns:a16="http://schemas.microsoft.com/office/drawing/2014/main" id="{0FF8D028-EF7F-4A3A-A273-A40435EC7A04}"/>
              </a:ext>
            </a:extLst>
          </p:cNvPr>
          <p:cNvPicPr>
            <a:picLocks noChangeAspect="1"/>
          </p:cNvPicPr>
          <p:nvPr/>
        </p:nvPicPr>
        <p:blipFill>
          <a:blip r:embed="rId5"/>
          <a:stretch>
            <a:fillRect/>
          </a:stretch>
        </p:blipFill>
        <p:spPr>
          <a:xfrm>
            <a:off x="5093121" y="3323628"/>
            <a:ext cx="2005758" cy="2042337"/>
          </a:xfrm>
          <a:prstGeom prst="rect">
            <a:avLst/>
          </a:prstGeom>
        </p:spPr>
      </p:pic>
      <p:pic>
        <p:nvPicPr>
          <p:cNvPr id="9" name="Picture 8">
            <a:extLst>
              <a:ext uri="{FF2B5EF4-FFF2-40B4-BE49-F238E27FC236}">
                <a16:creationId xmlns:a16="http://schemas.microsoft.com/office/drawing/2014/main" id="{FF84ECB6-F082-42DE-9E15-41637BE83E5B}"/>
              </a:ext>
            </a:extLst>
          </p:cNvPr>
          <p:cNvPicPr>
            <a:picLocks noChangeAspect="1"/>
          </p:cNvPicPr>
          <p:nvPr/>
        </p:nvPicPr>
        <p:blipFill>
          <a:blip r:embed="rId6"/>
          <a:stretch>
            <a:fillRect/>
          </a:stretch>
        </p:blipFill>
        <p:spPr>
          <a:xfrm>
            <a:off x="5007351" y="2046914"/>
            <a:ext cx="2177297" cy="1276714"/>
          </a:xfrm>
          <a:prstGeom prst="rect">
            <a:avLst/>
          </a:prstGeom>
        </p:spPr>
      </p:pic>
      <p:pic>
        <p:nvPicPr>
          <p:cNvPr id="10" name="Picture 9">
            <a:extLst>
              <a:ext uri="{FF2B5EF4-FFF2-40B4-BE49-F238E27FC236}">
                <a16:creationId xmlns:a16="http://schemas.microsoft.com/office/drawing/2014/main" id="{65891DD8-DDC0-4B1A-8CCF-57C91DBD0B14}"/>
              </a:ext>
            </a:extLst>
          </p:cNvPr>
          <p:cNvPicPr>
            <a:picLocks noChangeAspect="1"/>
          </p:cNvPicPr>
          <p:nvPr/>
        </p:nvPicPr>
        <p:blipFill>
          <a:blip r:embed="rId7"/>
          <a:stretch>
            <a:fillRect/>
          </a:stretch>
        </p:blipFill>
        <p:spPr>
          <a:xfrm>
            <a:off x="7516144" y="1882602"/>
            <a:ext cx="2310553" cy="1450974"/>
          </a:xfrm>
          <a:prstGeom prst="rect">
            <a:avLst/>
          </a:prstGeom>
        </p:spPr>
      </p:pic>
      <p:sp>
        <p:nvSpPr>
          <p:cNvPr id="11" name="Rectangle 10">
            <a:extLst>
              <a:ext uri="{FF2B5EF4-FFF2-40B4-BE49-F238E27FC236}">
                <a16:creationId xmlns:a16="http://schemas.microsoft.com/office/drawing/2014/main" id="{9DEFA3CC-220A-4FCF-A09F-C1A107A94181}"/>
              </a:ext>
            </a:extLst>
          </p:cNvPr>
          <p:cNvSpPr/>
          <p:nvPr/>
        </p:nvSpPr>
        <p:spPr>
          <a:xfrm>
            <a:off x="1510018" y="5644011"/>
            <a:ext cx="8372213" cy="461665"/>
          </a:xfrm>
          <a:prstGeom prst="rect">
            <a:avLst/>
          </a:prstGeom>
        </p:spPr>
        <p:txBody>
          <a:bodyPr wrap="square">
            <a:spAutoFit/>
          </a:bodyPr>
          <a:lstStyle/>
          <a:p>
            <a:r>
              <a:rPr lang="en-GB" sz="2400" b="1" dirty="0">
                <a:solidFill>
                  <a:schemeClr val="accent6">
                    <a:lumMod val="75000"/>
                  </a:schemeClr>
                </a:solidFill>
              </a:rPr>
              <a:t>                    Safety                              Skills                      Sustainability </a:t>
            </a:r>
            <a:endParaRPr lang="en-GB" sz="2400" dirty="0">
              <a:solidFill>
                <a:schemeClr val="accent6">
                  <a:lumMod val="75000"/>
                </a:schemeClr>
              </a:solidFill>
            </a:endParaRPr>
          </a:p>
        </p:txBody>
      </p:sp>
    </p:spTree>
    <p:extLst>
      <p:ext uri="{BB962C8B-B14F-4D97-AF65-F5344CB8AC3E}">
        <p14:creationId xmlns:p14="http://schemas.microsoft.com/office/powerpoint/2010/main" val="77144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5E78365-4272-4406-8AE7-DD8B6CE8D945}"/>
              </a:ext>
            </a:extLst>
          </p:cNvPr>
          <p:cNvPicPr>
            <a:picLocks noGrp="1" noChangeAspect="1"/>
          </p:cNvPicPr>
          <p:nvPr>
            <p:ph idx="1"/>
          </p:nvPr>
        </p:nvPicPr>
        <p:blipFill>
          <a:blip r:embed="rId2"/>
          <a:stretch>
            <a:fillRect/>
          </a:stretch>
        </p:blipFill>
        <p:spPr>
          <a:xfrm>
            <a:off x="9854033" y="220828"/>
            <a:ext cx="2066723" cy="1822862"/>
          </a:xfrm>
          <a:prstGeom prst="rect">
            <a:avLst/>
          </a:prstGeom>
        </p:spPr>
      </p:pic>
      <p:sp>
        <p:nvSpPr>
          <p:cNvPr id="2" name="Title 1">
            <a:extLst>
              <a:ext uri="{FF2B5EF4-FFF2-40B4-BE49-F238E27FC236}">
                <a16:creationId xmlns:a16="http://schemas.microsoft.com/office/drawing/2014/main" id="{7E15F796-97D8-49ED-99D8-896F5B1864EF}"/>
              </a:ext>
            </a:extLst>
          </p:cNvPr>
          <p:cNvSpPr>
            <a:spLocks noGrp="1"/>
          </p:cNvSpPr>
          <p:nvPr>
            <p:ph type="title"/>
          </p:nvPr>
        </p:nvSpPr>
        <p:spPr>
          <a:xfrm>
            <a:off x="343949" y="880844"/>
            <a:ext cx="11576807" cy="809844"/>
          </a:xfrm>
        </p:spPr>
        <p:txBody>
          <a:bodyPr>
            <a:normAutofit fontScale="90000"/>
          </a:bodyPr>
          <a:lstStyle/>
          <a:p>
            <a:pPr algn="ctr"/>
            <a:r>
              <a:rPr lang="en-GB" sz="4000" b="1" dirty="0">
                <a:solidFill>
                  <a:schemeClr val="accent6">
                    <a:lumMod val="75000"/>
                  </a:schemeClr>
                </a:solidFill>
              </a:rPr>
              <a:t>GORWELION NEWYDD - NEW  HORIZONS </a:t>
            </a:r>
            <a:br>
              <a:rPr lang="en-GB" sz="4000" b="1" dirty="0">
                <a:solidFill>
                  <a:schemeClr val="accent6">
                    <a:lumMod val="75000"/>
                  </a:schemeClr>
                </a:solidFill>
              </a:rPr>
            </a:br>
            <a:r>
              <a:rPr lang="en-GB" sz="4000" b="1" dirty="0">
                <a:solidFill>
                  <a:schemeClr val="accent6">
                    <a:lumMod val="75000"/>
                  </a:schemeClr>
                </a:solidFill>
              </a:rPr>
              <a:t>SAFETY PILLAR</a:t>
            </a:r>
            <a:r>
              <a:rPr lang="en-GB" b="1" dirty="0"/>
              <a:t/>
            </a:r>
            <a:br>
              <a:rPr lang="en-GB" b="1" dirty="0"/>
            </a:br>
            <a:endParaRPr lang="en-GB" dirty="0"/>
          </a:p>
        </p:txBody>
      </p:sp>
      <p:pic>
        <p:nvPicPr>
          <p:cNvPr id="5" name="Picture 4">
            <a:extLst>
              <a:ext uri="{FF2B5EF4-FFF2-40B4-BE49-F238E27FC236}">
                <a16:creationId xmlns:a16="http://schemas.microsoft.com/office/drawing/2014/main" id="{E03266C8-DE0A-4A4C-BA8E-82A098604F07}"/>
              </a:ext>
            </a:extLst>
          </p:cNvPr>
          <p:cNvPicPr>
            <a:picLocks noChangeAspect="1"/>
          </p:cNvPicPr>
          <p:nvPr/>
        </p:nvPicPr>
        <p:blipFill>
          <a:blip r:embed="rId3"/>
          <a:stretch>
            <a:fillRect/>
          </a:stretch>
        </p:blipFill>
        <p:spPr>
          <a:xfrm>
            <a:off x="305024" y="1457925"/>
            <a:ext cx="1565494" cy="1554660"/>
          </a:xfrm>
          <a:prstGeom prst="rect">
            <a:avLst/>
          </a:prstGeom>
        </p:spPr>
      </p:pic>
      <p:pic>
        <p:nvPicPr>
          <p:cNvPr id="6" name="Picture 5">
            <a:extLst>
              <a:ext uri="{FF2B5EF4-FFF2-40B4-BE49-F238E27FC236}">
                <a16:creationId xmlns:a16="http://schemas.microsoft.com/office/drawing/2014/main" id="{62F86B90-2148-4F27-AB25-9CAEFE5B9A14}"/>
              </a:ext>
            </a:extLst>
          </p:cNvPr>
          <p:cNvPicPr>
            <a:picLocks noChangeAspect="1"/>
          </p:cNvPicPr>
          <p:nvPr/>
        </p:nvPicPr>
        <p:blipFill>
          <a:blip r:embed="rId4"/>
          <a:stretch>
            <a:fillRect/>
          </a:stretch>
        </p:blipFill>
        <p:spPr>
          <a:xfrm>
            <a:off x="423323" y="303763"/>
            <a:ext cx="1328896" cy="1154162"/>
          </a:xfrm>
          <a:prstGeom prst="rect">
            <a:avLst/>
          </a:prstGeom>
        </p:spPr>
      </p:pic>
      <p:sp>
        <p:nvSpPr>
          <p:cNvPr id="7" name="Rectangle 6">
            <a:extLst>
              <a:ext uri="{FF2B5EF4-FFF2-40B4-BE49-F238E27FC236}">
                <a16:creationId xmlns:a16="http://schemas.microsoft.com/office/drawing/2014/main" id="{73B132B5-73C6-4317-B871-018582CCF314}"/>
              </a:ext>
            </a:extLst>
          </p:cNvPr>
          <p:cNvSpPr/>
          <p:nvPr/>
        </p:nvSpPr>
        <p:spPr>
          <a:xfrm>
            <a:off x="2819559" y="1666717"/>
            <a:ext cx="8545585" cy="2031325"/>
          </a:xfrm>
          <a:prstGeom prst="rect">
            <a:avLst/>
          </a:prstGeom>
        </p:spPr>
        <p:txBody>
          <a:bodyPr wrap="square">
            <a:spAutoFit/>
          </a:bodyPr>
          <a:lstStyle/>
          <a:p>
            <a:r>
              <a:rPr lang="en-GB" b="1" dirty="0"/>
              <a:t>The safety and well being of our pupils are paramount.</a:t>
            </a:r>
          </a:p>
          <a:p>
            <a:r>
              <a:rPr lang="en-GB" b="1" dirty="0"/>
              <a:t>Safety refers to:</a:t>
            </a:r>
          </a:p>
          <a:p>
            <a:pPr marL="285750" indent="-285750">
              <a:buFont typeface="Arial" panose="020B0604020202020204" pitchFamily="34" charset="0"/>
              <a:buChar char="•"/>
            </a:pPr>
            <a:r>
              <a:rPr lang="en-GB" b="1" dirty="0"/>
              <a:t>Physical safety</a:t>
            </a:r>
          </a:p>
          <a:p>
            <a:pPr marL="285750" indent="-285750">
              <a:buFont typeface="Arial" panose="020B0604020202020204" pitchFamily="34" charset="0"/>
              <a:buChar char="•"/>
            </a:pPr>
            <a:r>
              <a:rPr lang="en-GB" b="1" dirty="0"/>
              <a:t>Emotional safety</a:t>
            </a:r>
          </a:p>
          <a:p>
            <a:r>
              <a:rPr lang="en-GB" b="1" dirty="0"/>
              <a:t>All our pupils at </a:t>
            </a:r>
            <a:r>
              <a:rPr lang="en-GB" b="1" dirty="0" err="1"/>
              <a:t>Gorwelion</a:t>
            </a:r>
            <a:r>
              <a:rPr lang="en-GB" b="1" dirty="0"/>
              <a:t> Newydd are taught how to be healthy and safe . We do this to ensure that our pupils can enjoy learning, achieve, make a positive contribution and gain the skills and knowledge to achieve economic well-being.</a:t>
            </a:r>
          </a:p>
        </p:txBody>
      </p:sp>
      <p:sp>
        <p:nvSpPr>
          <p:cNvPr id="8" name="Rectangle 7">
            <a:extLst>
              <a:ext uri="{FF2B5EF4-FFF2-40B4-BE49-F238E27FC236}">
                <a16:creationId xmlns:a16="http://schemas.microsoft.com/office/drawing/2014/main" id="{29DC413C-C51E-4092-BEFD-D59C5C0268C2}"/>
              </a:ext>
            </a:extLst>
          </p:cNvPr>
          <p:cNvSpPr/>
          <p:nvPr/>
        </p:nvSpPr>
        <p:spPr>
          <a:xfrm>
            <a:off x="187354" y="3945831"/>
            <a:ext cx="5908646" cy="2462213"/>
          </a:xfrm>
          <a:prstGeom prst="rect">
            <a:avLst/>
          </a:prstGeom>
        </p:spPr>
        <p:txBody>
          <a:bodyPr wrap="square">
            <a:spAutoFit/>
          </a:bodyPr>
          <a:lstStyle/>
          <a:p>
            <a:r>
              <a:rPr lang="en-GB" sz="1400" b="1" dirty="0">
                <a:solidFill>
                  <a:schemeClr val="accent6">
                    <a:lumMod val="50000"/>
                  </a:schemeClr>
                </a:solidFill>
              </a:rPr>
              <a:t>Strategies for our pupils to develop a safe and healthy approach to education include</a:t>
            </a:r>
            <a:r>
              <a:rPr lang="en-GB" sz="1400" dirty="0">
                <a:solidFill>
                  <a:schemeClr val="accent6">
                    <a:lumMod val="50000"/>
                  </a:schemeClr>
                </a:solidFill>
              </a:rPr>
              <a:t>:</a:t>
            </a:r>
          </a:p>
          <a:p>
            <a:pPr marL="285750" indent="-285750">
              <a:buFont typeface="Arial" panose="020B0604020202020204" pitchFamily="34" charset="0"/>
              <a:buChar char="•"/>
            </a:pPr>
            <a:r>
              <a:rPr lang="en-GB" sz="1400" dirty="0">
                <a:solidFill>
                  <a:schemeClr val="accent6">
                    <a:lumMod val="50000"/>
                  </a:schemeClr>
                </a:solidFill>
              </a:rPr>
              <a:t>Understanding the current physical and emotional risks and plan accordingly. </a:t>
            </a:r>
          </a:p>
          <a:p>
            <a:pPr marL="285750" indent="-285750">
              <a:buFont typeface="Arial" panose="020B0604020202020204" pitchFamily="34" charset="0"/>
              <a:buChar char="•"/>
            </a:pPr>
            <a:r>
              <a:rPr lang="en-GB" sz="1400" dirty="0">
                <a:solidFill>
                  <a:schemeClr val="accent6">
                    <a:lumMod val="50000"/>
                  </a:schemeClr>
                </a:solidFill>
              </a:rPr>
              <a:t>Making our practices, policies and procedures (relating to safety and well being), part of our everyday culture. </a:t>
            </a:r>
          </a:p>
          <a:p>
            <a:pPr marL="285750" indent="-285750">
              <a:buFont typeface="Arial" panose="020B0604020202020204" pitchFamily="34" charset="0"/>
              <a:buChar char="•"/>
            </a:pPr>
            <a:r>
              <a:rPr lang="en-GB" sz="1400" dirty="0">
                <a:solidFill>
                  <a:schemeClr val="accent6">
                    <a:lumMod val="50000"/>
                  </a:schemeClr>
                </a:solidFill>
              </a:rPr>
              <a:t>Ensuring pupils have access to appropriate support for their psychological and physical well-being.</a:t>
            </a:r>
          </a:p>
          <a:p>
            <a:pPr marL="285750" indent="-285750">
              <a:buFont typeface="Arial" panose="020B0604020202020204" pitchFamily="34" charset="0"/>
              <a:buChar char="•"/>
            </a:pPr>
            <a:r>
              <a:rPr lang="en-GB" sz="1400" dirty="0">
                <a:solidFill>
                  <a:schemeClr val="accent6">
                    <a:lumMod val="50000"/>
                  </a:schemeClr>
                </a:solidFill>
              </a:rPr>
              <a:t>Involving and engaging with parents and stakeholders.</a:t>
            </a:r>
          </a:p>
          <a:p>
            <a:pPr marL="285750" indent="-285750">
              <a:buFont typeface="Arial" panose="020B0604020202020204" pitchFamily="34" charset="0"/>
              <a:buChar char="•"/>
            </a:pPr>
            <a:r>
              <a:rPr lang="en-GB" sz="1400" dirty="0">
                <a:solidFill>
                  <a:schemeClr val="accent6">
                    <a:lumMod val="50000"/>
                  </a:schemeClr>
                </a:solidFill>
              </a:rPr>
              <a:t>Ensuring our pupils are equipped with the knowledge and skills of how to stay safe and healthy.</a:t>
            </a:r>
          </a:p>
        </p:txBody>
      </p:sp>
      <p:sp>
        <p:nvSpPr>
          <p:cNvPr id="9" name="Rectangle 8">
            <a:extLst>
              <a:ext uri="{FF2B5EF4-FFF2-40B4-BE49-F238E27FC236}">
                <a16:creationId xmlns:a16="http://schemas.microsoft.com/office/drawing/2014/main" id="{063B4094-E05A-41E6-AC8B-41DADC5954DB}"/>
              </a:ext>
            </a:extLst>
          </p:cNvPr>
          <p:cNvSpPr/>
          <p:nvPr/>
        </p:nvSpPr>
        <p:spPr>
          <a:xfrm>
            <a:off x="6132352" y="3919490"/>
            <a:ext cx="5712903" cy="2462213"/>
          </a:xfrm>
          <a:prstGeom prst="rect">
            <a:avLst/>
          </a:prstGeom>
        </p:spPr>
        <p:txBody>
          <a:bodyPr wrap="square">
            <a:spAutoFit/>
          </a:bodyPr>
          <a:lstStyle/>
          <a:p>
            <a:pPr algn="ctr"/>
            <a:r>
              <a:rPr lang="en-GB" sz="1400" b="1" dirty="0">
                <a:solidFill>
                  <a:schemeClr val="accent5">
                    <a:lumMod val="50000"/>
                  </a:schemeClr>
                </a:solidFill>
              </a:rPr>
              <a:t>KEY WORDS</a:t>
            </a:r>
          </a:p>
          <a:p>
            <a:r>
              <a:rPr lang="en-GB" sz="1400" b="1" dirty="0">
                <a:solidFill>
                  <a:schemeClr val="accent5">
                    <a:lumMod val="50000"/>
                  </a:schemeClr>
                </a:solidFill>
              </a:rPr>
              <a:t>Physical Health – </a:t>
            </a:r>
            <a:r>
              <a:rPr lang="en-GB" sz="1400" dirty="0">
                <a:solidFill>
                  <a:schemeClr val="accent5">
                    <a:lumMod val="50000"/>
                  </a:schemeClr>
                </a:solidFill>
              </a:rPr>
              <a:t>pupils are encouraged to develop all the factors that promote good physical health and well being.</a:t>
            </a:r>
          </a:p>
          <a:p>
            <a:r>
              <a:rPr lang="en-GB" sz="1400" b="1" dirty="0">
                <a:solidFill>
                  <a:schemeClr val="accent5">
                    <a:lumMod val="50000"/>
                  </a:schemeClr>
                </a:solidFill>
              </a:rPr>
              <a:t>Experiences – </a:t>
            </a:r>
            <a:r>
              <a:rPr lang="en-GB" sz="1400" dirty="0">
                <a:solidFill>
                  <a:schemeClr val="accent5">
                    <a:lumMod val="50000"/>
                  </a:schemeClr>
                </a:solidFill>
              </a:rPr>
              <a:t>pupils are provided with knowledge and strategies that allow them to respond in a way that has a positive impact on their mental health and emotional well being.</a:t>
            </a:r>
          </a:p>
          <a:p>
            <a:r>
              <a:rPr lang="en-GB" sz="1400" b="1" dirty="0">
                <a:solidFill>
                  <a:schemeClr val="accent5">
                    <a:lumMod val="50000"/>
                  </a:schemeClr>
                </a:solidFill>
              </a:rPr>
              <a:t>Decisions –  </a:t>
            </a:r>
            <a:r>
              <a:rPr lang="en-GB" sz="1400" dirty="0">
                <a:solidFill>
                  <a:schemeClr val="accent5">
                    <a:lumMod val="50000"/>
                  </a:schemeClr>
                </a:solidFill>
              </a:rPr>
              <a:t>pupils understand how decisions they make impact on their own safety and well being, as well as that of others.</a:t>
            </a:r>
          </a:p>
          <a:p>
            <a:r>
              <a:rPr lang="en-GB" sz="1400" b="1" dirty="0">
                <a:solidFill>
                  <a:schemeClr val="accent5">
                    <a:lumMod val="50000"/>
                  </a:schemeClr>
                </a:solidFill>
              </a:rPr>
              <a:t>Surroundings  - </a:t>
            </a:r>
            <a:r>
              <a:rPr lang="en-GB" sz="1400" dirty="0">
                <a:solidFill>
                  <a:schemeClr val="accent5">
                    <a:lumMod val="50000"/>
                  </a:schemeClr>
                </a:solidFill>
              </a:rPr>
              <a:t>Pupils are taught, and understand the importance of, social influences e.g. rules and attitudes and how these impact on their safety, health and well being.</a:t>
            </a:r>
          </a:p>
        </p:txBody>
      </p:sp>
    </p:spTree>
    <p:extLst>
      <p:ext uri="{BB962C8B-B14F-4D97-AF65-F5344CB8AC3E}">
        <p14:creationId xmlns:p14="http://schemas.microsoft.com/office/powerpoint/2010/main" val="309481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5A56-A70E-42C8-A1DF-951BD348D828}"/>
              </a:ext>
            </a:extLst>
          </p:cNvPr>
          <p:cNvSpPr>
            <a:spLocks noGrp="1"/>
          </p:cNvSpPr>
          <p:nvPr>
            <p:ph type="title"/>
          </p:nvPr>
        </p:nvSpPr>
        <p:spPr>
          <a:xfrm>
            <a:off x="838200" y="675026"/>
            <a:ext cx="10515600" cy="1015662"/>
          </a:xfrm>
        </p:spPr>
        <p:txBody>
          <a:bodyPr>
            <a:normAutofit fontScale="90000"/>
          </a:bodyPr>
          <a:lstStyle/>
          <a:p>
            <a:pPr algn="ctr"/>
            <a:r>
              <a:rPr lang="en-GB" sz="4000" b="1" dirty="0">
                <a:solidFill>
                  <a:schemeClr val="accent6">
                    <a:lumMod val="75000"/>
                  </a:schemeClr>
                </a:solidFill>
              </a:rPr>
              <a:t>GORWELION NEWYDD - NEW  HORIZONS </a:t>
            </a:r>
            <a:br>
              <a:rPr lang="en-GB" sz="4000" b="1" dirty="0">
                <a:solidFill>
                  <a:schemeClr val="accent6">
                    <a:lumMod val="75000"/>
                  </a:schemeClr>
                </a:solidFill>
              </a:rPr>
            </a:br>
            <a:r>
              <a:rPr lang="en-GB" sz="4000" b="1" dirty="0">
                <a:solidFill>
                  <a:schemeClr val="accent6">
                    <a:lumMod val="75000"/>
                  </a:schemeClr>
                </a:solidFill>
              </a:rPr>
              <a:t>SKILLS PILLAR</a:t>
            </a:r>
            <a:r>
              <a:rPr lang="en-GB" b="1" dirty="0"/>
              <a:t/>
            </a:r>
            <a:br>
              <a:rPr lang="en-GB" b="1" dirty="0"/>
            </a:br>
            <a:endParaRPr lang="en-GB" dirty="0"/>
          </a:p>
        </p:txBody>
      </p:sp>
      <p:pic>
        <p:nvPicPr>
          <p:cNvPr id="4" name="Content Placeholder 3">
            <a:extLst>
              <a:ext uri="{FF2B5EF4-FFF2-40B4-BE49-F238E27FC236}">
                <a16:creationId xmlns:a16="http://schemas.microsoft.com/office/drawing/2014/main" id="{B2D863C4-7317-475F-9D8C-F101E0706B76}"/>
              </a:ext>
            </a:extLst>
          </p:cNvPr>
          <p:cNvPicPr>
            <a:picLocks noGrp="1" noChangeAspect="1"/>
          </p:cNvPicPr>
          <p:nvPr>
            <p:ph idx="1"/>
          </p:nvPr>
        </p:nvPicPr>
        <p:blipFill>
          <a:blip r:embed="rId2"/>
          <a:stretch>
            <a:fillRect/>
          </a:stretch>
        </p:blipFill>
        <p:spPr>
          <a:xfrm>
            <a:off x="9961809" y="0"/>
            <a:ext cx="2066723" cy="1822862"/>
          </a:xfrm>
          <a:prstGeom prst="rect">
            <a:avLst/>
          </a:prstGeom>
        </p:spPr>
      </p:pic>
      <p:pic>
        <p:nvPicPr>
          <p:cNvPr id="5" name="Picture 4">
            <a:extLst>
              <a:ext uri="{FF2B5EF4-FFF2-40B4-BE49-F238E27FC236}">
                <a16:creationId xmlns:a16="http://schemas.microsoft.com/office/drawing/2014/main" id="{CB42187C-2046-40C6-8511-789BC9B0278D}"/>
              </a:ext>
            </a:extLst>
          </p:cNvPr>
          <p:cNvPicPr>
            <a:picLocks noChangeAspect="1"/>
          </p:cNvPicPr>
          <p:nvPr/>
        </p:nvPicPr>
        <p:blipFill>
          <a:blip r:embed="rId3"/>
          <a:stretch>
            <a:fillRect/>
          </a:stretch>
        </p:blipFill>
        <p:spPr>
          <a:xfrm>
            <a:off x="499803" y="2014726"/>
            <a:ext cx="1436977" cy="1610986"/>
          </a:xfrm>
          <a:prstGeom prst="rect">
            <a:avLst/>
          </a:prstGeom>
        </p:spPr>
      </p:pic>
      <p:pic>
        <p:nvPicPr>
          <p:cNvPr id="6" name="Picture 5">
            <a:extLst>
              <a:ext uri="{FF2B5EF4-FFF2-40B4-BE49-F238E27FC236}">
                <a16:creationId xmlns:a16="http://schemas.microsoft.com/office/drawing/2014/main" id="{CBE0306C-0972-4AA5-9FAD-98C96C1FF78A}"/>
              </a:ext>
            </a:extLst>
          </p:cNvPr>
          <p:cNvPicPr>
            <a:picLocks noChangeAspect="1"/>
          </p:cNvPicPr>
          <p:nvPr/>
        </p:nvPicPr>
        <p:blipFill>
          <a:blip r:embed="rId4"/>
          <a:stretch>
            <a:fillRect/>
          </a:stretch>
        </p:blipFill>
        <p:spPr>
          <a:xfrm>
            <a:off x="403071" y="852934"/>
            <a:ext cx="1630440" cy="1157542"/>
          </a:xfrm>
          <a:prstGeom prst="rect">
            <a:avLst/>
          </a:prstGeom>
        </p:spPr>
      </p:pic>
      <p:sp>
        <p:nvSpPr>
          <p:cNvPr id="7" name="Rectangle 6">
            <a:extLst>
              <a:ext uri="{FF2B5EF4-FFF2-40B4-BE49-F238E27FC236}">
                <a16:creationId xmlns:a16="http://schemas.microsoft.com/office/drawing/2014/main" id="{35A154EF-917B-41EC-AC16-51DD8793A127}"/>
              </a:ext>
            </a:extLst>
          </p:cNvPr>
          <p:cNvSpPr/>
          <p:nvPr/>
        </p:nvSpPr>
        <p:spPr>
          <a:xfrm>
            <a:off x="2604564" y="1552189"/>
            <a:ext cx="8563398" cy="2308324"/>
          </a:xfrm>
          <a:prstGeom prst="rect">
            <a:avLst/>
          </a:prstGeom>
        </p:spPr>
        <p:txBody>
          <a:bodyPr wrap="square">
            <a:spAutoFit/>
          </a:bodyPr>
          <a:lstStyle/>
          <a:p>
            <a:r>
              <a:rPr lang="en-GB" b="1" dirty="0"/>
              <a:t>Pupils need to access a curriculum that regularly reinforces the cross-curricular skills of literacy, numeracy and digital competence and that provides opportunities to practise them. </a:t>
            </a:r>
          </a:p>
          <a:p>
            <a:r>
              <a:rPr lang="en-GB" b="1" dirty="0"/>
              <a:t>This means employing a blend of approaches including those that promote problem-solving, creativity and critical thinking. We encourage our pupils to take increasing responsibility for their own learning. </a:t>
            </a:r>
          </a:p>
          <a:p>
            <a:r>
              <a:rPr lang="en-GB" b="1" dirty="0"/>
              <a:t>Pupils need to develop these skills to support transition into future education, employment or training.</a:t>
            </a:r>
          </a:p>
        </p:txBody>
      </p:sp>
      <p:sp>
        <p:nvSpPr>
          <p:cNvPr id="8" name="Rectangle 7">
            <a:extLst>
              <a:ext uri="{FF2B5EF4-FFF2-40B4-BE49-F238E27FC236}">
                <a16:creationId xmlns:a16="http://schemas.microsoft.com/office/drawing/2014/main" id="{19EFFA03-8B5F-4891-9B93-0BC527B57E00}"/>
              </a:ext>
            </a:extLst>
          </p:cNvPr>
          <p:cNvSpPr/>
          <p:nvPr/>
        </p:nvSpPr>
        <p:spPr>
          <a:xfrm>
            <a:off x="752613" y="4184551"/>
            <a:ext cx="5748855" cy="2308324"/>
          </a:xfrm>
          <a:prstGeom prst="rect">
            <a:avLst/>
          </a:prstGeom>
        </p:spPr>
        <p:txBody>
          <a:bodyPr wrap="square">
            <a:spAutoFit/>
          </a:bodyPr>
          <a:lstStyle/>
          <a:p>
            <a:r>
              <a:rPr lang="en-GB" sz="1400" b="1" dirty="0">
                <a:solidFill>
                  <a:schemeClr val="accent6">
                    <a:lumMod val="50000"/>
                  </a:schemeClr>
                </a:solidFill>
              </a:rPr>
              <a:t>Strategies for our pupils to develop skills for life include:</a:t>
            </a:r>
          </a:p>
          <a:p>
            <a:pPr marL="285750" indent="-285750">
              <a:buFont typeface="Arial" panose="020B0604020202020204" pitchFamily="34" charset="0"/>
              <a:buChar char="•"/>
            </a:pPr>
            <a:r>
              <a:rPr lang="en-GB" sz="1400" dirty="0">
                <a:solidFill>
                  <a:schemeClr val="accent6">
                    <a:lumMod val="50000"/>
                  </a:schemeClr>
                </a:solidFill>
              </a:rPr>
              <a:t>Ensuring that skills progression is incorporated into curriculum planning.  </a:t>
            </a:r>
          </a:p>
          <a:p>
            <a:pPr marL="285750" indent="-285750">
              <a:buFont typeface="Arial" panose="020B0604020202020204" pitchFamily="34" charset="0"/>
              <a:buChar char="•"/>
            </a:pPr>
            <a:r>
              <a:rPr lang="en-GB" sz="1400" dirty="0">
                <a:solidFill>
                  <a:schemeClr val="accent6">
                    <a:lumMod val="50000"/>
                  </a:schemeClr>
                </a:solidFill>
              </a:rPr>
              <a:t>Ensuring that skills are developed which are suitable for differing ages, abilities and aptitudes.</a:t>
            </a:r>
          </a:p>
          <a:p>
            <a:pPr marL="285750" indent="-285750">
              <a:buFont typeface="Arial" panose="020B0604020202020204" pitchFamily="34" charset="0"/>
              <a:buChar char="•"/>
            </a:pPr>
            <a:r>
              <a:rPr lang="en-GB" sz="1400" dirty="0">
                <a:solidFill>
                  <a:schemeClr val="accent6">
                    <a:lumMod val="50000"/>
                  </a:schemeClr>
                </a:solidFill>
              </a:rPr>
              <a:t>Ensuring that pupils acquire knowledge and skills about human rights and the sources of those rights.</a:t>
            </a:r>
          </a:p>
          <a:p>
            <a:pPr marL="285750" indent="-285750">
              <a:buFont typeface="Arial" panose="020B0604020202020204" pitchFamily="34" charset="0"/>
              <a:buChar char="•"/>
            </a:pPr>
            <a:r>
              <a:rPr lang="en-GB" sz="1400" dirty="0">
                <a:solidFill>
                  <a:schemeClr val="accent6">
                    <a:lumMod val="50000"/>
                  </a:schemeClr>
                </a:solidFill>
              </a:rPr>
              <a:t>Ensuring our pupils learn to develop communication and social interaction skills. </a:t>
            </a:r>
          </a:p>
          <a:p>
            <a:pPr marL="285750" indent="-285750">
              <a:buFont typeface="Arial" panose="020B0604020202020204" pitchFamily="34" charset="0"/>
              <a:buChar char="•"/>
            </a:pPr>
            <a:r>
              <a:rPr lang="en-GB" sz="1400" dirty="0">
                <a:solidFill>
                  <a:schemeClr val="accent6">
                    <a:lumMod val="50000"/>
                  </a:schemeClr>
                </a:solidFill>
              </a:rPr>
              <a:t>Ensuring our pupils learn to develop entrepreneurial and vocational skills.</a:t>
            </a:r>
            <a:r>
              <a:rPr lang="en-GB" dirty="0"/>
              <a:t>	</a:t>
            </a:r>
          </a:p>
        </p:txBody>
      </p:sp>
      <p:sp>
        <p:nvSpPr>
          <p:cNvPr id="9" name="Rectangle 8">
            <a:extLst>
              <a:ext uri="{FF2B5EF4-FFF2-40B4-BE49-F238E27FC236}">
                <a16:creationId xmlns:a16="http://schemas.microsoft.com/office/drawing/2014/main" id="{457074C3-EF51-44A5-8CCC-3A56B93DC4BF}"/>
              </a:ext>
            </a:extLst>
          </p:cNvPr>
          <p:cNvSpPr/>
          <p:nvPr/>
        </p:nvSpPr>
        <p:spPr>
          <a:xfrm>
            <a:off x="7958337" y="4151649"/>
            <a:ext cx="3395463" cy="2031325"/>
          </a:xfrm>
          <a:prstGeom prst="rect">
            <a:avLst/>
          </a:prstGeom>
        </p:spPr>
        <p:txBody>
          <a:bodyPr wrap="square">
            <a:spAutoFit/>
          </a:bodyPr>
          <a:lstStyle/>
          <a:p>
            <a:r>
              <a:rPr lang="en-GB" sz="1400" b="1" u="sng" dirty="0">
                <a:solidFill>
                  <a:schemeClr val="accent5">
                    <a:lumMod val="50000"/>
                  </a:schemeClr>
                </a:solidFill>
              </a:rPr>
              <a:t>KEY WORDS</a:t>
            </a:r>
          </a:p>
          <a:p>
            <a:r>
              <a:rPr lang="en-GB" sz="1400" b="1" dirty="0">
                <a:solidFill>
                  <a:schemeClr val="accent5">
                    <a:lumMod val="50000"/>
                  </a:schemeClr>
                </a:solidFill>
              </a:rPr>
              <a:t>Communication </a:t>
            </a:r>
            <a:r>
              <a:rPr lang="en-GB" sz="1400" dirty="0">
                <a:solidFill>
                  <a:schemeClr val="accent5">
                    <a:lumMod val="50000"/>
                  </a:schemeClr>
                </a:solidFill>
              </a:rPr>
              <a:t>skills.</a:t>
            </a:r>
          </a:p>
          <a:p>
            <a:r>
              <a:rPr lang="en-GB" sz="1400" b="1" dirty="0">
                <a:solidFill>
                  <a:schemeClr val="accent5">
                    <a:lumMod val="50000"/>
                  </a:schemeClr>
                </a:solidFill>
              </a:rPr>
              <a:t>Social </a:t>
            </a:r>
            <a:r>
              <a:rPr lang="en-GB" sz="1400" dirty="0">
                <a:solidFill>
                  <a:schemeClr val="accent5">
                    <a:lumMod val="50000"/>
                  </a:schemeClr>
                </a:solidFill>
              </a:rPr>
              <a:t>and</a:t>
            </a:r>
            <a:r>
              <a:rPr lang="en-GB" sz="1400" b="1" dirty="0">
                <a:solidFill>
                  <a:schemeClr val="accent5">
                    <a:lumMod val="50000"/>
                  </a:schemeClr>
                </a:solidFill>
              </a:rPr>
              <a:t> emotional s</a:t>
            </a:r>
            <a:r>
              <a:rPr lang="en-GB" sz="1400" dirty="0">
                <a:solidFill>
                  <a:schemeClr val="accent5">
                    <a:lumMod val="50000"/>
                  </a:schemeClr>
                </a:solidFill>
              </a:rPr>
              <a:t>kills.</a:t>
            </a:r>
          </a:p>
          <a:p>
            <a:r>
              <a:rPr lang="en-GB" sz="1400" b="1" dirty="0">
                <a:solidFill>
                  <a:schemeClr val="accent5">
                    <a:lumMod val="50000"/>
                  </a:schemeClr>
                </a:solidFill>
              </a:rPr>
              <a:t>Numeracy, literacy</a:t>
            </a:r>
            <a:r>
              <a:rPr lang="en-GB" sz="1400" dirty="0">
                <a:solidFill>
                  <a:schemeClr val="accent5">
                    <a:lumMod val="50000"/>
                  </a:schemeClr>
                </a:solidFill>
              </a:rPr>
              <a:t> and </a:t>
            </a:r>
            <a:r>
              <a:rPr lang="en-GB" sz="1400" b="1" dirty="0">
                <a:solidFill>
                  <a:schemeClr val="accent5">
                    <a:lumMod val="50000"/>
                  </a:schemeClr>
                </a:solidFill>
              </a:rPr>
              <a:t>digital </a:t>
            </a:r>
            <a:r>
              <a:rPr lang="en-GB" sz="1400" dirty="0">
                <a:solidFill>
                  <a:schemeClr val="accent5">
                    <a:lumMod val="50000"/>
                  </a:schemeClr>
                </a:solidFill>
              </a:rPr>
              <a:t>skills.</a:t>
            </a:r>
          </a:p>
          <a:p>
            <a:r>
              <a:rPr lang="en-GB" sz="1400" b="1" dirty="0">
                <a:solidFill>
                  <a:schemeClr val="accent5">
                    <a:lumMod val="50000"/>
                  </a:schemeClr>
                </a:solidFill>
              </a:rPr>
              <a:t>Critical thinking </a:t>
            </a:r>
            <a:r>
              <a:rPr lang="en-GB" sz="1400" dirty="0">
                <a:solidFill>
                  <a:schemeClr val="accent5">
                    <a:lumMod val="50000"/>
                  </a:schemeClr>
                </a:solidFill>
              </a:rPr>
              <a:t>and</a:t>
            </a:r>
            <a:r>
              <a:rPr lang="en-GB" sz="1400" b="1" dirty="0">
                <a:solidFill>
                  <a:schemeClr val="accent5">
                    <a:lumMod val="50000"/>
                  </a:schemeClr>
                </a:solidFill>
              </a:rPr>
              <a:t> problem-solving.</a:t>
            </a:r>
          </a:p>
          <a:p>
            <a:r>
              <a:rPr lang="en-GB" sz="1400" b="1" dirty="0">
                <a:solidFill>
                  <a:schemeClr val="accent5">
                    <a:lumMod val="50000"/>
                  </a:schemeClr>
                </a:solidFill>
              </a:rPr>
              <a:t>Agility </a:t>
            </a:r>
            <a:r>
              <a:rPr lang="en-GB" sz="1400" dirty="0">
                <a:solidFill>
                  <a:schemeClr val="accent5">
                    <a:lumMod val="50000"/>
                  </a:schemeClr>
                </a:solidFill>
              </a:rPr>
              <a:t>and</a:t>
            </a:r>
            <a:r>
              <a:rPr lang="en-GB" sz="1400" b="1" dirty="0">
                <a:solidFill>
                  <a:schemeClr val="accent5">
                    <a:lumMod val="50000"/>
                  </a:schemeClr>
                </a:solidFill>
              </a:rPr>
              <a:t> adaptability.</a:t>
            </a:r>
          </a:p>
          <a:p>
            <a:r>
              <a:rPr lang="en-GB" sz="1400" b="1" dirty="0">
                <a:solidFill>
                  <a:schemeClr val="accent5">
                    <a:lumMod val="50000"/>
                  </a:schemeClr>
                </a:solidFill>
              </a:rPr>
              <a:t>Initiative </a:t>
            </a:r>
            <a:r>
              <a:rPr lang="en-GB" sz="1400" dirty="0">
                <a:solidFill>
                  <a:schemeClr val="accent5">
                    <a:lumMod val="50000"/>
                  </a:schemeClr>
                </a:solidFill>
              </a:rPr>
              <a:t>and</a:t>
            </a:r>
            <a:r>
              <a:rPr lang="en-GB" sz="1400" b="1" dirty="0">
                <a:solidFill>
                  <a:schemeClr val="accent5">
                    <a:lumMod val="50000"/>
                  </a:schemeClr>
                </a:solidFill>
              </a:rPr>
              <a:t> entrepreneurialism.</a:t>
            </a:r>
          </a:p>
          <a:p>
            <a:r>
              <a:rPr lang="en-GB" sz="1400" b="1" dirty="0">
                <a:solidFill>
                  <a:schemeClr val="accent5">
                    <a:lumMod val="50000"/>
                  </a:schemeClr>
                </a:solidFill>
              </a:rPr>
              <a:t>Accessing</a:t>
            </a:r>
            <a:r>
              <a:rPr lang="en-GB" sz="1400" dirty="0">
                <a:solidFill>
                  <a:schemeClr val="accent5">
                    <a:lumMod val="50000"/>
                  </a:schemeClr>
                </a:solidFill>
              </a:rPr>
              <a:t> and </a:t>
            </a:r>
            <a:r>
              <a:rPr lang="en-GB" sz="1400" b="1" dirty="0">
                <a:solidFill>
                  <a:schemeClr val="accent5">
                    <a:lumMod val="50000"/>
                  </a:schemeClr>
                </a:solidFill>
              </a:rPr>
              <a:t>analysing information.</a:t>
            </a:r>
          </a:p>
          <a:p>
            <a:r>
              <a:rPr lang="en-GB" sz="1400" b="1" dirty="0">
                <a:solidFill>
                  <a:schemeClr val="accent5">
                    <a:lumMod val="50000"/>
                  </a:schemeClr>
                </a:solidFill>
              </a:rPr>
              <a:t>Curiosity</a:t>
            </a:r>
            <a:r>
              <a:rPr lang="en-GB" sz="1400" dirty="0">
                <a:solidFill>
                  <a:schemeClr val="accent5">
                    <a:lumMod val="50000"/>
                  </a:schemeClr>
                </a:solidFill>
              </a:rPr>
              <a:t> and </a:t>
            </a:r>
            <a:r>
              <a:rPr lang="en-GB" sz="1400" b="1" dirty="0">
                <a:solidFill>
                  <a:schemeClr val="accent5">
                    <a:lumMod val="50000"/>
                  </a:schemeClr>
                </a:solidFill>
              </a:rPr>
              <a:t>imagination.</a:t>
            </a:r>
          </a:p>
        </p:txBody>
      </p:sp>
    </p:spTree>
    <p:extLst>
      <p:ext uri="{BB962C8B-B14F-4D97-AF65-F5344CB8AC3E}">
        <p14:creationId xmlns:p14="http://schemas.microsoft.com/office/powerpoint/2010/main" val="205732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A380-69E1-4884-BEC2-F88856D9EBCA}"/>
              </a:ext>
            </a:extLst>
          </p:cNvPr>
          <p:cNvSpPr>
            <a:spLocks noGrp="1"/>
          </p:cNvSpPr>
          <p:nvPr>
            <p:ph type="title"/>
          </p:nvPr>
        </p:nvSpPr>
        <p:spPr>
          <a:xfrm>
            <a:off x="838200" y="520117"/>
            <a:ext cx="10515600" cy="1170571"/>
          </a:xfrm>
        </p:spPr>
        <p:txBody>
          <a:bodyPr>
            <a:normAutofit fontScale="90000"/>
          </a:bodyPr>
          <a:lstStyle/>
          <a:p>
            <a:pPr algn="ctr"/>
            <a:r>
              <a:rPr lang="en-GB" sz="4000" b="1" dirty="0">
                <a:solidFill>
                  <a:schemeClr val="accent6">
                    <a:lumMod val="75000"/>
                  </a:schemeClr>
                </a:solidFill>
              </a:rPr>
              <a:t>GORWELION NEWYDD - NEW  HORIZONS </a:t>
            </a:r>
            <a:br>
              <a:rPr lang="en-GB" sz="4000" b="1" dirty="0">
                <a:solidFill>
                  <a:schemeClr val="accent6">
                    <a:lumMod val="75000"/>
                  </a:schemeClr>
                </a:solidFill>
              </a:rPr>
            </a:br>
            <a:r>
              <a:rPr lang="en-GB" sz="4000" b="1" dirty="0">
                <a:solidFill>
                  <a:schemeClr val="accent6">
                    <a:lumMod val="75000"/>
                  </a:schemeClr>
                </a:solidFill>
              </a:rPr>
              <a:t>SUSTAINABILITY PILLAR</a:t>
            </a:r>
            <a:r>
              <a:rPr lang="en-GB" b="1" dirty="0"/>
              <a:t/>
            </a:r>
            <a:br>
              <a:rPr lang="en-GB" b="1" dirty="0"/>
            </a:br>
            <a:endParaRPr lang="en-GB" dirty="0"/>
          </a:p>
        </p:txBody>
      </p:sp>
      <p:pic>
        <p:nvPicPr>
          <p:cNvPr id="4" name="Content Placeholder 3">
            <a:extLst>
              <a:ext uri="{FF2B5EF4-FFF2-40B4-BE49-F238E27FC236}">
                <a16:creationId xmlns:a16="http://schemas.microsoft.com/office/drawing/2014/main" id="{71CD664C-E200-4BA3-A2B1-8088D6E51FC4}"/>
              </a:ext>
            </a:extLst>
          </p:cNvPr>
          <p:cNvPicPr>
            <a:picLocks noGrp="1" noChangeAspect="1"/>
          </p:cNvPicPr>
          <p:nvPr>
            <p:ph idx="1"/>
          </p:nvPr>
        </p:nvPicPr>
        <p:blipFill>
          <a:blip r:embed="rId2"/>
          <a:stretch>
            <a:fillRect/>
          </a:stretch>
        </p:blipFill>
        <p:spPr>
          <a:xfrm>
            <a:off x="9891084" y="0"/>
            <a:ext cx="2066723" cy="1822862"/>
          </a:xfrm>
          <a:prstGeom prst="rect">
            <a:avLst/>
          </a:prstGeom>
        </p:spPr>
      </p:pic>
      <p:pic>
        <p:nvPicPr>
          <p:cNvPr id="5" name="Picture 4">
            <a:extLst>
              <a:ext uri="{FF2B5EF4-FFF2-40B4-BE49-F238E27FC236}">
                <a16:creationId xmlns:a16="http://schemas.microsoft.com/office/drawing/2014/main" id="{48A6BD5E-7C4F-407C-B6C6-D80FF2D1F215}"/>
              </a:ext>
            </a:extLst>
          </p:cNvPr>
          <p:cNvPicPr>
            <a:picLocks noChangeAspect="1"/>
          </p:cNvPicPr>
          <p:nvPr/>
        </p:nvPicPr>
        <p:blipFill>
          <a:blip r:embed="rId3"/>
          <a:stretch>
            <a:fillRect/>
          </a:stretch>
        </p:blipFill>
        <p:spPr>
          <a:xfrm>
            <a:off x="345607" y="1460736"/>
            <a:ext cx="1474003" cy="1500138"/>
          </a:xfrm>
          <a:prstGeom prst="rect">
            <a:avLst/>
          </a:prstGeom>
        </p:spPr>
      </p:pic>
      <p:pic>
        <p:nvPicPr>
          <p:cNvPr id="6" name="Picture 5">
            <a:extLst>
              <a:ext uri="{FF2B5EF4-FFF2-40B4-BE49-F238E27FC236}">
                <a16:creationId xmlns:a16="http://schemas.microsoft.com/office/drawing/2014/main" id="{2314FDBA-38F9-4FC3-AE89-C51E0F1F30F1}"/>
              </a:ext>
            </a:extLst>
          </p:cNvPr>
          <p:cNvPicPr>
            <a:picLocks noChangeAspect="1"/>
          </p:cNvPicPr>
          <p:nvPr/>
        </p:nvPicPr>
        <p:blipFill>
          <a:blip r:embed="rId4"/>
          <a:stretch>
            <a:fillRect/>
          </a:stretch>
        </p:blipFill>
        <p:spPr>
          <a:xfrm>
            <a:off x="112501" y="282365"/>
            <a:ext cx="1940214" cy="1178371"/>
          </a:xfrm>
          <a:prstGeom prst="rect">
            <a:avLst/>
          </a:prstGeom>
        </p:spPr>
      </p:pic>
      <p:sp>
        <p:nvSpPr>
          <p:cNvPr id="7" name="Rectangle 6">
            <a:extLst>
              <a:ext uri="{FF2B5EF4-FFF2-40B4-BE49-F238E27FC236}">
                <a16:creationId xmlns:a16="http://schemas.microsoft.com/office/drawing/2014/main" id="{DFC19409-55B4-4EDB-AA04-CA9BCB1A57E9}"/>
              </a:ext>
            </a:extLst>
          </p:cNvPr>
          <p:cNvSpPr/>
          <p:nvPr/>
        </p:nvSpPr>
        <p:spPr>
          <a:xfrm>
            <a:off x="1993991" y="1669352"/>
            <a:ext cx="8618081" cy="2031325"/>
          </a:xfrm>
          <a:prstGeom prst="rect">
            <a:avLst/>
          </a:prstGeom>
        </p:spPr>
        <p:txBody>
          <a:bodyPr wrap="square">
            <a:spAutoFit/>
          </a:bodyPr>
          <a:lstStyle/>
          <a:p>
            <a:r>
              <a:rPr lang="en-GB" b="1" dirty="0"/>
              <a:t>Pupils need to understand that our actions today can have implications on the lives of future generations. The emphasis on sustainability in our curriculum needs to help pupils develop their knowledge, skills, values and behaviours for them to become responsible citizens by ensuring a balance between economic growth, environmental care and social well-being. </a:t>
            </a:r>
          </a:p>
          <a:p>
            <a:r>
              <a:rPr lang="en-GB" b="1" dirty="0"/>
              <a:t>Our aim is for our pupils to be able to resolve challenges, respect cultural diversity and therefore contribute to creating a better community.</a:t>
            </a:r>
          </a:p>
        </p:txBody>
      </p:sp>
      <p:sp>
        <p:nvSpPr>
          <p:cNvPr id="8" name="Rectangle 7">
            <a:extLst>
              <a:ext uri="{FF2B5EF4-FFF2-40B4-BE49-F238E27FC236}">
                <a16:creationId xmlns:a16="http://schemas.microsoft.com/office/drawing/2014/main" id="{B5D14FB4-9605-4BDD-9FF5-8CC37EF9D571}"/>
              </a:ext>
            </a:extLst>
          </p:cNvPr>
          <p:cNvSpPr/>
          <p:nvPr/>
        </p:nvSpPr>
        <p:spPr>
          <a:xfrm>
            <a:off x="422245" y="4172985"/>
            <a:ext cx="3730305" cy="2246769"/>
          </a:xfrm>
          <a:prstGeom prst="rect">
            <a:avLst/>
          </a:prstGeom>
        </p:spPr>
        <p:txBody>
          <a:bodyPr wrap="square">
            <a:spAutoFit/>
          </a:bodyPr>
          <a:lstStyle/>
          <a:p>
            <a:r>
              <a:rPr lang="en-GB" sz="1400" b="1" dirty="0">
                <a:solidFill>
                  <a:schemeClr val="accent6">
                    <a:lumMod val="50000"/>
                  </a:schemeClr>
                </a:solidFill>
              </a:rPr>
              <a:t>Strategies for our pupils to develop a sustainable approach to education include</a:t>
            </a:r>
            <a:r>
              <a:rPr lang="en-GB" sz="1400" dirty="0">
                <a:solidFill>
                  <a:schemeClr val="accent6">
                    <a:lumMod val="50000"/>
                  </a:schemeClr>
                </a:solidFill>
              </a:rPr>
              <a:t>:</a:t>
            </a:r>
          </a:p>
          <a:p>
            <a:pPr marL="171450" indent="-171450">
              <a:buFont typeface="Arial" panose="020B0604020202020204" pitchFamily="34" charset="0"/>
              <a:buChar char="•"/>
            </a:pPr>
            <a:r>
              <a:rPr lang="en-GB" sz="1400" dirty="0">
                <a:solidFill>
                  <a:schemeClr val="accent6">
                    <a:lumMod val="50000"/>
                  </a:schemeClr>
                </a:solidFill>
              </a:rPr>
              <a:t>Encouraging and fostering resilience. </a:t>
            </a:r>
          </a:p>
          <a:p>
            <a:pPr marL="171450" indent="-171450">
              <a:buFont typeface="Arial" panose="020B0604020202020204" pitchFamily="34" charset="0"/>
              <a:buChar char="•"/>
            </a:pPr>
            <a:r>
              <a:rPr lang="en-GB" sz="1400" dirty="0">
                <a:solidFill>
                  <a:schemeClr val="accent6">
                    <a:lumMod val="50000"/>
                  </a:schemeClr>
                </a:solidFill>
              </a:rPr>
              <a:t>Conserving resources.</a:t>
            </a:r>
          </a:p>
          <a:p>
            <a:pPr marL="171450" indent="-171450">
              <a:buFont typeface="Arial" panose="020B0604020202020204" pitchFamily="34" charset="0"/>
              <a:buChar char="•"/>
            </a:pPr>
            <a:r>
              <a:rPr lang="en-GB" sz="1400" dirty="0">
                <a:solidFill>
                  <a:schemeClr val="accent6">
                    <a:lumMod val="50000"/>
                  </a:schemeClr>
                </a:solidFill>
              </a:rPr>
              <a:t>Using locally sourced materials.</a:t>
            </a:r>
          </a:p>
          <a:p>
            <a:pPr marL="171450" indent="-171450">
              <a:buFont typeface="Arial" panose="020B0604020202020204" pitchFamily="34" charset="0"/>
              <a:buChar char="•"/>
            </a:pPr>
            <a:r>
              <a:rPr lang="en-GB" sz="1400" dirty="0">
                <a:solidFill>
                  <a:schemeClr val="accent6">
                    <a:lumMod val="50000"/>
                  </a:schemeClr>
                </a:solidFill>
              </a:rPr>
              <a:t>Involving and engaging with local people and communities.</a:t>
            </a:r>
          </a:p>
          <a:p>
            <a:pPr marL="171450" indent="-171450">
              <a:buFont typeface="Arial" panose="020B0604020202020204" pitchFamily="34" charset="0"/>
              <a:buChar char="•"/>
            </a:pPr>
            <a:r>
              <a:rPr lang="en-GB" sz="1400" dirty="0">
                <a:solidFill>
                  <a:schemeClr val="accent6">
                    <a:lumMod val="50000"/>
                  </a:schemeClr>
                </a:solidFill>
              </a:rPr>
              <a:t>Using appropriate technology.</a:t>
            </a:r>
          </a:p>
          <a:p>
            <a:pPr marL="171450" indent="-171450">
              <a:buFont typeface="Arial" panose="020B0604020202020204" pitchFamily="34" charset="0"/>
              <a:buChar char="•"/>
            </a:pPr>
            <a:r>
              <a:rPr lang="en-GB" sz="1400" dirty="0">
                <a:solidFill>
                  <a:schemeClr val="accent6">
                    <a:lumMod val="50000"/>
                  </a:schemeClr>
                </a:solidFill>
              </a:rPr>
              <a:t>Developing skills and knowledge for life long learning.</a:t>
            </a:r>
          </a:p>
        </p:txBody>
      </p:sp>
      <p:sp>
        <p:nvSpPr>
          <p:cNvPr id="9" name="Rectangle 8">
            <a:extLst>
              <a:ext uri="{FF2B5EF4-FFF2-40B4-BE49-F238E27FC236}">
                <a16:creationId xmlns:a16="http://schemas.microsoft.com/office/drawing/2014/main" id="{78EADCA4-476B-4335-953F-DBE55D8BF70C}"/>
              </a:ext>
            </a:extLst>
          </p:cNvPr>
          <p:cNvSpPr/>
          <p:nvPr/>
        </p:nvSpPr>
        <p:spPr>
          <a:xfrm>
            <a:off x="4622334" y="3742097"/>
            <a:ext cx="7335473" cy="2893100"/>
          </a:xfrm>
          <a:prstGeom prst="rect">
            <a:avLst/>
          </a:prstGeom>
        </p:spPr>
        <p:txBody>
          <a:bodyPr wrap="square">
            <a:spAutoFit/>
          </a:bodyPr>
          <a:lstStyle/>
          <a:p>
            <a:pPr algn="ctr"/>
            <a:r>
              <a:rPr lang="en-GB" sz="1400" b="1" u="sng" dirty="0">
                <a:solidFill>
                  <a:schemeClr val="accent5">
                    <a:lumMod val="50000"/>
                  </a:schemeClr>
                </a:solidFill>
              </a:rPr>
              <a:t>KEY WORDS</a:t>
            </a:r>
          </a:p>
          <a:p>
            <a:endParaRPr lang="en-GB" sz="1400" b="1" dirty="0">
              <a:solidFill>
                <a:schemeClr val="accent5">
                  <a:lumMod val="50000"/>
                </a:schemeClr>
              </a:solidFill>
            </a:endParaRPr>
          </a:p>
          <a:p>
            <a:r>
              <a:rPr lang="en-GB" sz="1400" b="1" dirty="0">
                <a:solidFill>
                  <a:schemeClr val="accent5">
                    <a:lumMod val="50000"/>
                  </a:schemeClr>
                </a:solidFill>
              </a:rPr>
              <a:t>Sustainable –  </a:t>
            </a:r>
            <a:r>
              <a:rPr lang="en-GB" sz="1400" dirty="0">
                <a:solidFill>
                  <a:schemeClr val="accent5">
                    <a:lumMod val="50000"/>
                  </a:schemeClr>
                </a:solidFill>
              </a:rPr>
              <a:t>Sustainability consists of fulfilling the needs of current generations without compromising the needs of future generations, while ensuring a balance between economic growth, environmental care and social well-being.</a:t>
            </a:r>
            <a:endParaRPr lang="en-GB" sz="1400" b="1" dirty="0">
              <a:solidFill>
                <a:schemeClr val="accent5">
                  <a:lumMod val="50000"/>
                </a:schemeClr>
              </a:solidFill>
            </a:endParaRPr>
          </a:p>
          <a:p>
            <a:r>
              <a:rPr lang="en-GB" sz="1400" b="1" dirty="0">
                <a:solidFill>
                  <a:schemeClr val="accent5">
                    <a:lumMod val="50000"/>
                  </a:schemeClr>
                </a:solidFill>
              </a:rPr>
              <a:t>Environment </a:t>
            </a:r>
            <a:r>
              <a:rPr lang="en-GB" sz="1400" dirty="0">
                <a:solidFill>
                  <a:schemeClr val="accent5">
                    <a:lumMod val="50000"/>
                  </a:schemeClr>
                </a:solidFill>
              </a:rPr>
              <a:t>- the immediate surroundings in which people live, or the natural world such as the land, air or water.</a:t>
            </a:r>
          </a:p>
          <a:p>
            <a:r>
              <a:rPr lang="en-GB" sz="1400" b="1" dirty="0">
                <a:solidFill>
                  <a:schemeClr val="accent5">
                    <a:lumMod val="50000"/>
                  </a:schemeClr>
                </a:solidFill>
              </a:rPr>
              <a:t>Finite</a:t>
            </a:r>
            <a:r>
              <a:rPr lang="en-GB" sz="1400" dirty="0">
                <a:solidFill>
                  <a:schemeClr val="accent5">
                    <a:lumMod val="50000"/>
                  </a:schemeClr>
                </a:solidFill>
              </a:rPr>
              <a:t> - something that has a limited number of uses before it ends.</a:t>
            </a:r>
          </a:p>
          <a:p>
            <a:r>
              <a:rPr lang="en-GB" sz="1400" dirty="0">
                <a:solidFill>
                  <a:schemeClr val="accent5">
                    <a:lumMod val="50000"/>
                  </a:schemeClr>
                </a:solidFill>
              </a:rPr>
              <a:t>I</a:t>
            </a:r>
            <a:r>
              <a:rPr lang="en-GB" sz="1400" b="1" dirty="0">
                <a:solidFill>
                  <a:schemeClr val="accent5">
                    <a:lumMod val="50000"/>
                  </a:schemeClr>
                </a:solidFill>
              </a:rPr>
              <a:t>mplement</a:t>
            </a:r>
            <a:r>
              <a:rPr lang="en-GB" sz="1400" dirty="0">
                <a:solidFill>
                  <a:schemeClr val="accent5">
                    <a:lumMod val="50000"/>
                  </a:schemeClr>
                </a:solidFill>
              </a:rPr>
              <a:t> - to put into effect or accomplish.</a:t>
            </a:r>
          </a:p>
          <a:p>
            <a:r>
              <a:rPr lang="en-GB" sz="1400" b="1" dirty="0">
                <a:solidFill>
                  <a:schemeClr val="accent5">
                    <a:lumMod val="50000"/>
                  </a:schemeClr>
                </a:solidFill>
              </a:rPr>
              <a:t>Materials</a:t>
            </a:r>
            <a:r>
              <a:rPr lang="en-GB" sz="1400" dirty="0">
                <a:solidFill>
                  <a:schemeClr val="accent5">
                    <a:lumMod val="50000"/>
                  </a:schemeClr>
                </a:solidFill>
              </a:rPr>
              <a:t> – a substance from which something is made or can be made.</a:t>
            </a:r>
          </a:p>
          <a:p>
            <a:r>
              <a:rPr lang="en-GB" sz="1400" b="1" dirty="0">
                <a:solidFill>
                  <a:schemeClr val="accent5">
                    <a:lumMod val="50000"/>
                  </a:schemeClr>
                </a:solidFill>
              </a:rPr>
              <a:t>Replenish </a:t>
            </a:r>
            <a:r>
              <a:rPr lang="en-GB" sz="1400" dirty="0">
                <a:solidFill>
                  <a:schemeClr val="accent5">
                    <a:lumMod val="50000"/>
                  </a:schemeClr>
                </a:solidFill>
              </a:rPr>
              <a:t>- to replace or fill something back up again.</a:t>
            </a:r>
          </a:p>
          <a:p>
            <a:r>
              <a:rPr lang="en-GB" sz="1400" b="1" dirty="0">
                <a:solidFill>
                  <a:schemeClr val="accent5">
                    <a:lumMod val="50000"/>
                  </a:schemeClr>
                </a:solidFill>
              </a:rPr>
              <a:t>Resource </a:t>
            </a:r>
            <a:r>
              <a:rPr lang="en-GB" sz="1400" dirty="0">
                <a:solidFill>
                  <a:schemeClr val="accent5">
                    <a:lumMod val="50000"/>
                  </a:schemeClr>
                </a:solidFill>
              </a:rPr>
              <a:t>– physical material that is useful to people.</a:t>
            </a:r>
          </a:p>
          <a:p>
            <a:r>
              <a:rPr lang="en-GB" sz="1400" b="1" dirty="0">
                <a:solidFill>
                  <a:schemeClr val="accent5">
                    <a:lumMod val="50000"/>
                  </a:schemeClr>
                </a:solidFill>
              </a:rPr>
              <a:t>Technology</a:t>
            </a:r>
            <a:r>
              <a:rPr lang="en-GB" sz="1400" dirty="0">
                <a:solidFill>
                  <a:schemeClr val="accent5">
                    <a:lumMod val="50000"/>
                  </a:schemeClr>
                </a:solidFill>
              </a:rPr>
              <a:t> - knowledge or equipment to achieve a task or goal.</a:t>
            </a:r>
          </a:p>
        </p:txBody>
      </p:sp>
    </p:spTree>
    <p:extLst>
      <p:ext uri="{BB962C8B-B14F-4D97-AF65-F5344CB8AC3E}">
        <p14:creationId xmlns:p14="http://schemas.microsoft.com/office/powerpoint/2010/main" val="13802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7A02-722A-4556-90F2-BF9E6AD8C27F}"/>
              </a:ext>
            </a:extLst>
          </p:cNvPr>
          <p:cNvSpPr>
            <a:spLocks noGrp="1"/>
          </p:cNvSpPr>
          <p:nvPr>
            <p:ph type="title"/>
          </p:nvPr>
        </p:nvSpPr>
        <p:spPr>
          <a:xfrm>
            <a:off x="3176281" y="633571"/>
            <a:ext cx="5839437" cy="901613"/>
          </a:xfrm>
        </p:spPr>
        <p:txBody>
          <a:bodyPr>
            <a:normAutofit fontScale="90000"/>
          </a:bodyPr>
          <a:lstStyle/>
          <a:p>
            <a:pPr algn="ctr"/>
            <a:r>
              <a:rPr lang="en-US" sz="4000" b="1" dirty="0">
                <a:solidFill>
                  <a:schemeClr val="accent6">
                    <a:lumMod val="75000"/>
                  </a:schemeClr>
                </a:solidFill>
              </a:rPr>
              <a:t>PEDAGOGICAL PRINCIPLES</a:t>
            </a:r>
            <a:r>
              <a:rPr lang="en-US" b="1" dirty="0">
                <a:highlight>
                  <a:srgbClr val="00FF00"/>
                </a:highlight>
              </a:rPr>
              <a:t/>
            </a:r>
            <a:br>
              <a:rPr lang="en-US" b="1" dirty="0">
                <a:highlight>
                  <a:srgbClr val="00FF00"/>
                </a:highlight>
              </a:rPr>
            </a:br>
            <a:endParaRPr lang="en-GB" dirty="0"/>
          </a:p>
        </p:txBody>
      </p:sp>
      <p:pic>
        <p:nvPicPr>
          <p:cNvPr id="4" name="Content Placeholder 3">
            <a:extLst>
              <a:ext uri="{FF2B5EF4-FFF2-40B4-BE49-F238E27FC236}">
                <a16:creationId xmlns:a16="http://schemas.microsoft.com/office/drawing/2014/main" id="{07651493-BE41-4211-ACC3-59756D1E704F}"/>
              </a:ext>
            </a:extLst>
          </p:cNvPr>
          <p:cNvPicPr>
            <a:picLocks noGrp="1" noChangeAspect="1"/>
          </p:cNvPicPr>
          <p:nvPr>
            <p:ph idx="1"/>
          </p:nvPr>
        </p:nvPicPr>
        <p:blipFill>
          <a:blip r:embed="rId2"/>
          <a:stretch>
            <a:fillRect/>
          </a:stretch>
        </p:blipFill>
        <p:spPr>
          <a:xfrm>
            <a:off x="9945030" y="12238"/>
            <a:ext cx="2066723" cy="1822862"/>
          </a:xfrm>
          <a:prstGeom prst="rect">
            <a:avLst/>
          </a:prstGeom>
        </p:spPr>
      </p:pic>
      <p:pic>
        <p:nvPicPr>
          <p:cNvPr id="5" name="Picture 4">
            <a:extLst>
              <a:ext uri="{FF2B5EF4-FFF2-40B4-BE49-F238E27FC236}">
                <a16:creationId xmlns:a16="http://schemas.microsoft.com/office/drawing/2014/main" id="{0AD62B20-18B0-487C-9AC9-568DBD5350EC}"/>
              </a:ext>
            </a:extLst>
          </p:cNvPr>
          <p:cNvPicPr>
            <a:picLocks noChangeAspect="1"/>
          </p:cNvPicPr>
          <p:nvPr/>
        </p:nvPicPr>
        <p:blipFill>
          <a:blip r:embed="rId3"/>
          <a:stretch>
            <a:fillRect/>
          </a:stretch>
        </p:blipFill>
        <p:spPr>
          <a:xfrm>
            <a:off x="8596843" y="4968641"/>
            <a:ext cx="3420152" cy="1719221"/>
          </a:xfrm>
          <a:prstGeom prst="rect">
            <a:avLst/>
          </a:prstGeom>
        </p:spPr>
      </p:pic>
      <p:sp>
        <p:nvSpPr>
          <p:cNvPr id="6" name="Rectangle 5">
            <a:extLst>
              <a:ext uri="{FF2B5EF4-FFF2-40B4-BE49-F238E27FC236}">
                <a16:creationId xmlns:a16="http://schemas.microsoft.com/office/drawing/2014/main" id="{656013BF-7189-4D42-8547-527C1AB97ED7}"/>
              </a:ext>
            </a:extLst>
          </p:cNvPr>
          <p:cNvSpPr/>
          <p:nvPr/>
        </p:nvSpPr>
        <p:spPr>
          <a:xfrm>
            <a:off x="175005" y="1213767"/>
            <a:ext cx="10244121" cy="4801314"/>
          </a:xfrm>
          <a:prstGeom prst="rect">
            <a:avLst/>
          </a:prstGeom>
        </p:spPr>
        <p:txBody>
          <a:bodyPr wrap="square">
            <a:spAutoFit/>
          </a:bodyPr>
          <a:lstStyle/>
          <a:p>
            <a:r>
              <a:rPr lang="en-US" dirty="0"/>
              <a:t>Our curriculum is underpinned by pedagogical principles, which state that good learning and teaching will:</a:t>
            </a:r>
          </a:p>
          <a:p>
            <a:endParaRPr lang="en-US" dirty="0"/>
          </a:p>
          <a:p>
            <a:pPr fontAlgn="base">
              <a:buFont typeface="+mj-lt"/>
              <a:buAutoNum type="arabicPeriod"/>
            </a:pPr>
            <a:r>
              <a:rPr lang="en-GB" dirty="0">
                <a:solidFill>
                  <a:srgbClr val="1F1F1F"/>
                </a:solidFill>
              </a:rPr>
              <a:t> Maintain a consistent focus on the overall purposes of the curriculum.</a:t>
            </a:r>
          </a:p>
          <a:p>
            <a:pPr fontAlgn="base">
              <a:buFont typeface="+mj-lt"/>
              <a:buAutoNum type="arabicPeriod"/>
            </a:pPr>
            <a:r>
              <a:rPr lang="en-GB" dirty="0">
                <a:solidFill>
                  <a:srgbClr val="1F1F1F"/>
                </a:solidFill>
              </a:rPr>
              <a:t> Challenge all learners by encouraging them to recognise the importance of sustained effort in meeting expectations that are high but achievable for them.</a:t>
            </a:r>
          </a:p>
          <a:p>
            <a:pPr fontAlgn="base">
              <a:buFont typeface="+mj-lt"/>
              <a:buAutoNum type="arabicPeriod"/>
            </a:pPr>
            <a:r>
              <a:rPr lang="en-GB" dirty="0">
                <a:solidFill>
                  <a:srgbClr val="1F1F1F"/>
                </a:solidFill>
              </a:rPr>
              <a:t> Mean employing a blend of approaches including direct teaching.</a:t>
            </a:r>
          </a:p>
          <a:p>
            <a:pPr fontAlgn="base">
              <a:buFont typeface="+mj-lt"/>
              <a:buAutoNum type="arabicPeriod"/>
            </a:pPr>
            <a:r>
              <a:rPr lang="en-GB" dirty="0">
                <a:solidFill>
                  <a:srgbClr val="1F1F1F"/>
                </a:solidFill>
              </a:rPr>
              <a:t> Mean employing a blend of approaches including those that promote problem-solving, creativity and critical thinking.</a:t>
            </a:r>
          </a:p>
          <a:p>
            <a:pPr fontAlgn="base">
              <a:buFont typeface="+mj-lt"/>
              <a:buAutoNum type="arabicPeriod"/>
            </a:pPr>
            <a:r>
              <a:rPr lang="en-GB" dirty="0">
                <a:solidFill>
                  <a:srgbClr val="1F1F1F"/>
                </a:solidFill>
              </a:rPr>
              <a:t> Set tasks and select resources that build on previous knowledge and experience and engage interest.</a:t>
            </a:r>
          </a:p>
          <a:p>
            <a:pPr fontAlgn="base">
              <a:buFont typeface="+mj-lt"/>
              <a:buAutoNum type="arabicPeriod"/>
            </a:pPr>
            <a:r>
              <a:rPr lang="en-GB" dirty="0">
                <a:solidFill>
                  <a:srgbClr val="1F1F1F"/>
                </a:solidFill>
              </a:rPr>
              <a:t> Creates authentic contexts for learning.</a:t>
            </a:r>
          </a:p>
          <a:p>
            <a:pPr fontAlgn="base">
              <a:buFont typeface="+mj-lt"/>
              <a:buAutoNum type="arabicPeriod"/>
            </a:pPr>
            <a:r>
              <a:rPr lang="en-GB" dirty="0">
                <a:solidFill>
                  <a:srgbClr val="1F1F1F"/>
                </a:solidFill>
              </a:rPr>
              <a:t> Mean employing assessment for learning principles.</a:t>
            </a:r>
          </a:p>
          <a:p>
            <a:pPr fontAlgn="base">
              <a:buFont typeface="+mj-lt"/>
              <a:buAutoNum type="arabicPeriod"/>
            </a:pPr>
            <a:r>
              <a:rPr lang="en-GB" dirty="0">
                <a:solidFill>
                  <a:srgbClr val="1F1F1F"/>
                </a:solidFill>
              </a:rPr>
              <a:t> Range within and across areas.</a:t>
            </a:r>
          </a:p>
          <a:p>
            <a:pPr fontAlgn="base">
              <a:buFont typeface="+mj-lt"/>
              <a:buAutoNum type="arabicPeriod"/>
            </a:pPr>
            <a:r>
              <a:rPr lang="en-GB" dirty="0">
                <a:solidFill>
                  <a:srgbClr val="1F1F1F"/>
                </a:solidFill>
              </a:rPr>
              <a:t> Regularly reinforce the cross-curricular skills of literacy, numeracy and digital competence, and provide opportunities to practise them.</a:t>
            </a:r>
          </a:p>
          <a:p>
            <a:pPr fontAlgn="base">
              <a:buFont typeface="+mj-lt"/>
              <a:buAutoNum type="arabicPeriod"/>
            </a:pPr>
            <a:r>
              <a:rPr lang="en-GB" dirty="0">
                <a:solidFill>
                  <a:srgbClr val="1F1F1F"/>
                </a:solidFill>
              </a:rPr>
              <a:t> Encourage learners to take increasing responsibility for their own learning.</a:t>
            </a:r>
          </a:p>
          <a:p>
            <a:pPr fontAlgn="base">
              <a:buFont typeface="+mj-lt"/>
              <a:buAutoNum type="arabicPeriod"/>
            </a:pPr>
            <a:r>
              <a:rPr lang="en-GB" dirty="0">
                <a:solidFill>
                  <a:srgbClr val="1F1F1F"/>
                </a:solidFill>
              </a:rPr>
              <a:t> Support social and emotional development and positive relationships.</a:t>
            </a:r>
          </a:p>
          <a:p>
            <a:pPr fontAlgn="base">
              <a:buFont typeface="+mj-lt"/>
              <a:buAutoNum type="arabicPeriod"/>
            </a:pPr>
            <a:r>
              <a:rPr lang="en-GB" dirty="0">
                <a:solidFill>
                  <a:srgbClr val="1F1F1F"/>
                </a:solidFill>
              </a:rPr>
              <a:t> Encourages collaboration.</a:t>
            </a:r>
          </a:p>
        </p:txBody>
      </p:sp>
    </p:spTree>
    <p:extLst>
      <p:ext uri="{BB962C8B-B14F-4D97-AF65-F5344CB8AC3E}">
        <p14:creationId xmlns:p14="http://schemas.microsoft.com/office/powerpoint/2010/main" val="261018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90D07E-C95E-4C3E-95BD-1910AD4C0458}"/>
              </a:ext>
            </a:extLst>
          </p:cNvPr>
          <p:cNvPicPr>
            <a:picLocks noGrp="1" noChangeAspect="1"/>
          </p:cNvPicPr>
          <p:nvPr>
            <p:ph idx="1"/>
          </p:nvPr>
        </p:nvPicPr>
        <p:blipFill>
          <a:blip r:embed="rId2"/>
          <a:stretch>
            <a:fillRect/>
          </a:stretch>
        </p:blipFill>
        <p:spPr>
          <a:xfrm>
            <a:off x="524194" y="4613944"/>
            <a:ext cx="2066723" cy="1822862"/>
          </a:xfrm>
          <a:prstGeom prst="rect">
            <a:avLst/>
          </a:prstGeom>
        </p:spPr>
      </p:pic>
      <p:sp>
        <p:nvSpPr>
          <p:cNvPr id="5" name="Rectangle 4">
            <a:extLst>
              <a:ext uri="{FF2B5EF4-FFF2-40B4-BE49-F238E27FC236}">
                <a16:creationId xmlns:a16="http://schemas.microsoft.com/office/drawing/2014/main" id="{776FEAA4-17F4-40F4-BF03-6A39D351595F}"/>
              </a:ext>
            </a:extLst>
          </p:cNvPr>
          <p:cNvSpPr/>
          <p:nvPr/>
        </p:nvSpPr>
        <p:spPr>
          <a:xfrm>
            <a:off x="682305" y="605104"/>
            <a:ext cx="6096000" cy="4001095"/>
          </a:xfrm>
          <a:prstGeom prst="rect">
            <a:avLst/>
          </a:prstGeom>
        </p:spPr>
        <p:txBody>
          <a:bodyPr>
            <a:spAutoFit/>
          </a:bodyPr>
          <a:lstStyle/>
          <a:p>
            <a:pPr algn="ctr"/>
            <a:r>
              <a:rPr lang="en-US" sz="2800" b="1" dirty="0">
                <a:solidFill>
                  <a:schemeClr val="accent6">
                    <a:lumMod val="75000"/>
                  </a:schemeClr>
                </a:solidFill>
              </a:rPr>
              <a:t>Our curriculum is designed to ensure that our pupils become:</a:t>
            </a:r>
          </a:p>
          <a:p>
            <a:endParaRPr lang="en-US" b="1" dirty="0">
              <a:highlight>
                <a:srgbClr val="00FF00"/>
              </a:highlight>
            </a:endParaRPr>
          </a:p>
          <a:p>
            <a:r>
              <a:rPr lang="en-US" dirty="0"/>
              <a:t>Ambitious, capable learners ready to learn throughout their lives.</a:t>
            </a:r>
          </a:p>
          <a:p>
            <a:endParaRPr lang="en-US" dirty="0"/>
          </a:p>
          <a:p>
            <a:r>
              <a:rPr lang="en-US" dirty="0"/>
              <a:t>Enterprising, creative contributors, ready to play a full part in life and work.</a:t>
            </a:r>
          </a:p>
          <a:p>
            <a:endParaRPr lang="en-US" dirty="0"/>
          </a:p>
          <a:p>
            <a:r>
              <a:rPr lang="en-US" dirty="0"/>
              <a:t>Ethically informed citizens of Wales and the world.</a:t>
            </a:r>
          </a:p>
          <a:p>
            <a:endParaRPr lang="en-US" dirty="0"/>
          </a:p>
          <a:p>
            <a:r>
              <a:rPr lang="en-US" dirty="0"/>
              <a:t>Healthy, confident individuals, ready to lead fulfilling lives as valued members of society.</a:t>
            </a:r>
            <a:endParaRPr lang="en-GB" dirty="0"/>
          </a:p>
        </p:txBody>
      </p:sp>
      <p:pic>
        <p:nvPicPr>
          <p:cNvPr id="6" name="Picture 5">
            <a:extLst>
              <a:ext uri="{FF2B5EF4-FFF2-40B4-BE49-F238E27FC236}">
                <a16:creationId xmlns:a16="http://schemas.microsoft.com/office/drawing/2014/main" id="{495B7525-085E-4F86-A891-6C398AFDADB7}"/>
              </a:ext>
            </a:extLst>
          </p:cNvPr>
          <p:cNvPicPr>
            <a:picLocks noChangeAspect="1"/>
          </p:cNvPicPr>
          <p:nvPr/>
        </p:nvPicPr>
        <p:blipFill>
          <a:blip r:embed="rId3"/>
          <a:stretch>
            <a:fillRect/>
          </a:stretch>
        </p:blipFill>
        <p:spPr>
          <a:xfrm>
            <a:off x="7778195" y="4021424"/>
            <a:ext cx="3578662" cy="2584928"/>
          </a:xfrm>
          <a:prstGeom prst="rect">
            <a:avLst/>
          </a:prstGeom>
        </p:spPr>
      </p:pic>
      <p:pic>
        <p:nvPicPr>
          <p:cNvPr id="8" name="Picture 7">
            <a:extLst>
              <a:ext uri="{FF2B5EF4-FFF2-40B4-BE49-F238E27FC236}">
                <a16:creationId xmlns:a16="http://schemas.microsoft.com/office/drawing/2014/main" id="{E6AFDAAB-6373-406B-9C15-7FB9E9906D7F}"/>
              </a:ext>
            </a:extLst>
          </p:cNvPr>
          <p:cNvPicPr>
            <a:picLocks noChangeAspect="1"/>
          </p:cNvPicPr>
          <p:nvPr/>
        </p:nvPicPr>
        <p:blipFill>
          <a:blip r:embed="rId4"/>
          <a:stretch>
            <a:fillRect/>
          </a:stretch>
        </p:blipFill>
        <p:spPr>
          <a:xfrm>
            <a:off x="7039761" y="843116"/>
            <a:ext cx="4572000" cy="2585884"/>
          </a:xfrm>
          <a:prstGeom prst="rect">
            <a:avLst/>
          </a:prstGeom>
        </p:spPr>
      </p:pic>
    </p:spTree>
    <p:extLst>
      <p:ext uri="{BB962C8B-B14F-4D97-AF65-F5344CB8AC3E}">
        <p14:creationId xmlns:p14="http://schemas.microsoft.com/office/powerpoint/2010/main" val="7280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3E11F0D-EF8E-44B9-84DE-64CD203923DF}"/>
              </a:ext>
            </a:extLst>
          </p:cNvPr>
          <p:cNvPicPr>
            <a:picLocks noGrp="1" noChangeAspect="1"/>
          </p:cNvPicPr>
          <p:nvPr>
            <p:ph idx="1"/>
          </p:nvPr>
        </p:nvPicPr>
        <p:blipFill>
          <a:blip r:embed="rId2"/>
          <a:stretch>
            <a:fillRect/>
          </a:stretch>
        </p:blipFill>
        <p:spPr>
          <a:xfrm>
            <a:off x="9125942" y="1686187"/>
            <a:ext cx="2642532" cy="2330729"/>
          </a:xfrm>
          <a:prstGeom prst="rect">
            <a:avLst/>
          </a:prstGeom>
        </p:spPr>
      </p:pic>
      <p:pic>
        <p:nvPicPr>
          <p:cNvPr id="5" name="Picture 4">
            <a:extLst>
              <a:ext uri="{FF2B5EF4-FFF2-40B4-BE49-F238E27FC236}">
                <a16:creationId xmlns:a16="http://schemas.microsoft.com/office/drawing/2014/main" id="{B2BE4FDA-0E86-4D7B-A5BF-24DCC5EB9320}"/>
              </a:ext>
            </a:extLst>
          </p:cNvPr>
          <p:cNvPicPr>
            <a:picLocks noChangeAspect="1"/>
          </p:cNvPicPr>
          <p:nvPr/>
        </p:nvPicPr>
        <p:blipFill>
          <a:blip r:embed="rId3"/>
          <a:stretch>
            <a:fillRect/>
          </a:stretch>
        </p:blipFill>
        <p:spPr>
          <a:xfrm>
            <a:off x="362762" y="4912026"/>
            <a:ext cx="2725148" cy="1536325"/>
          </a:xfrm>
          <a:prstGeom prst="rect">
            <a:avLst/>
          </a:prstGeom>
        </p:spPr>
      </p:pic>
      <p:sp>
        <p:nvSpPr>
          <p:cNvPr id="6" name="Rectangle 5">
            <a:extLst>
              <a:ext uri="{FF2B5EF4-FFF2-40B4-BE49-F238E27FC236}">
                <a16:creationId xmlns:a16="http://schemas.microsoft.com/office/drawing/2014/main" id="{A7B5FADB-D932-4F2D-B47C-73B833249E2D}"/>
              </a:ext>
            </a:extLst>
          </p:cNvPr>
          <p:cNvSpPr/>
          <p:nvPr/>
        </p:nvSpPr>
        <p:spPr>
          <a:xfrm>
            <a:off x="423526" y="817318"/>
            <a:ext cx="11573491" cy="5232202"/>
          </a:xfrm>
          <a:prstGeom prst="rect">
            <a:avLst/>
          </a:prstGeom>
        </p:spPr>
        <p:txBody>
          <a:bodyPr wrap="square">
            <a:spAutoFit/>
          </a:bodyPr>
          <a:lstStyle/>
          <a:p>
            <a:r>
              <a:rPr lang="en-US" sz="2400" b="1" dirty="0">
                <a:solidFill>
                  <a:schemeClr val="accent6">
                    <a:lumMod val="75000"/>
                  </a:schemeClr>
                </a:solidFill>
              </a:rPr>
              <a:t>At </a:t>
            </a:r>
            <a:r>
              <a:rPr lang="en-US" sz="2400" b="1" dirty="0" err="1">
                <a:solidFill>
                  <a:schemeClr val="accent6">
                    <a:lumMod val="75000"/>
                  </a:schemeClr>
                </a:solidFill>
              </a:rPr>
              <a:t>Gorwelion</a:t>
            </a:r>
            <a:r>
              <a:rPr lang="en-US" sz="2400" b="1" dirty="0">
                <a:solidFill>
                  <a:schemeClr val="accent6">
                    <a:lumMod val="75000"/>
                  </a:schemeClr>
                </a:solidFill>
              </a:rPr>
              <a:t> Newydd we want to create ambitious, capable learners who are ready to learn throughout their lives. </a:t>
            </a:r>
          </a:p>
          <a:p>
            <a:endParaRPr lang="en-US" sz="2400" b="1" dirty="0">
              <a:solidFill>
                <a:schemeClr val="accent6">
                  <a:lumMod val="75000"/>
                </a:schemeClr>
              </a:solidFill>
            </a:endParaRPr>
          </a:p>
          <a:p>
            <a:r>
              <a:rPr lang="en-US" sz="2400" b="1" dirty="0">
                <a:solidFill>
                  <a:schemeClr val="accent6">
                    <a:lumMod val="75000"/>
                  </a:schemeClr>
                </a:solidFill>
              </a:rPr>
              <a:t>We do this by ensuring that:</a:t>
            </a:r>
          </a:p>
          <a:p>
            <a:endParaRPr lang="en-US" sz="1400" dirty="0"/>
          </a:p>
          <a:p>
            <a:pPr marL="285750" indent="-285750">
              <a:buFont typeface="Arial" panose="020B0604020202020204" pitchFamily="34" charset="0"/>
              <a:buChar char="•"/>
            </a:pPr>
            <a:r>
              <a:rPr lang="en-US" sz="1400" dirty="0"/>
              <a:t>Pupils develop a love for learning and understand its purpose.</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Pupils make clear choices that have a positive impact on their learning. </a:t>
            </a:r>
          </a:p>
          <a:p>
            <a:pPr marL="285750" indent="-285750">
              <a:buFont typeface="Arial" panose="020B0604020202020204" pitchFamily="34" charset="0"/>
              <a:buChar char="•"/>
            </a:pPr>
            <a:endParaRPr lang="en-US" sz="1400" dirty="0"/>
          </a:p>
          <a:p>
            <a:pPr marL="1200150" lvl="2" indent="-285750">
              <a:buFont typeface="Arial" panose="020B0604020202020204" pitchFamily="34" charset="0"/>
              <a:buChar char="•"/>
            </a:pPr>
            <a:r>
              <a:rPr lang="en-US" sz="1400" dirty="0"/>
              <a:t>Pupils are engaged in a relevant, differentiated and appropriate curriculum.</a:t>
            </a:r>
          </a:p>
          <a:p>
            <a:pPr marL="285750" indent="-285750">
              <a:buFont typeface="Arial" panose="020B0604020202020204" pitchFamily="34" charset="0"/>
              <a:buChar char="•"/>
            </a:pPr>
            <a:endParaRPr lang="en-US" sz="1400" dirty="0"/>
          </a:p>
          <a:p>
            <a:pPr marL="1657350" lvl="3" indent="-285750">
              <a:buFont typeface="Arial" panose="020B0604020202020204" pitchFamily="34" charset="0"/>
              <a:buChar char="•"/>
            </a:pPr>
            <a:r>
              <a:rPr lang="en-US" sz="1400" dirty="0"/>
              <a:t>Pupils understand school expectations.</a:t>
            </a:r>
          </a:p>
          <a:p>
            <a:pPr marL="285750" indent="-285750">
              <a:buFont typeface="Arial" panose="020B0604020202020204" pitchFamily="34" charset="0"/>
              <a:buChar char="•"/>
            </a:pPr>
            <a:endParaRPr lang="en-US" sz="1400" i="1" dirty="0"/>
          </a:p>
          <a:p>
            <a:pPr marL="2114550" lvl="4" indent="-285750">
              <a:buFont typeface="Arial" panose="020B0604020202020204" pitchFamily="34" charset="0"/>
              <a:buChar char="•"/>
            </a:pPr>
            <a:r>
              <a:rPr lang="en-US" sz="1400" dirty="0"/>
              <a:t>Pupils develop and display resilience when things get difficult, or don’t go their way.</a:t>
            </a:r>
          </a:p>
          <a:p>
            <a:pPr marL="2114550" lvl="4" indent="-285750">
              <a:buFont typeface="Arial" panose="020B0604020202020204" pitchFamily="34" charset="0"/>
              <a:buChar char="•"/>
            </a:pPr>
            <a:endParaRPr lang="en-US" sz="1400" dirty="0"/>
          </a:p>
          <a:p>
            <a:pPr marL="2571750" lvl="5" indent="-285750">
              <a:buFont typeface="Arial" panose="020B0604020202020204" pitchFamily="34" charset="0"/>
              <a:buChar char="•"/>
            </a:pPr>
            <a:r>
              <a:rPr lang="en-US" sz="1400" dirty="0"/>
              <a:t>Pupils can confidently display their skills and achievements.</a:t>
            </a:r>
          </a:p>
          <a:p>
            <a:pPr marL="3028950" lvl="6" indent="-285750">
              <a:buFont typeface="Arial" panose="020B0604020202020204" pitchFamily="34" charset="0"/>
              <a:buChar char="•"/>
            </a:pPr>
            <a:endParaRPr lang="en-US" sz="1400" dirty="0"/>
          </a:p>
          <a:p>
            <a:pPr marL="3028950" lvl="6" indent="-285750">
              <a:buFont typeface="Arial" panose="020B0604020202020204" pitchFamily="34" charset="0"/>
              <a:buChar char="•"/>
            </a:pPr>
            <a:r>
              <a:rPr lang="en-US" sz="1400" dirty="0"/>
              <a:t>Pupils achieve a level of literacy, numeracy and digital competency that enables them to progress in life independently and as safely as possible.</a:t>
            </a:r>
          </a:p>
          <a:p>
            <a:pPr marL="3486150" lvl="7" indent="-285750">
              <a:buFont typeface="Arial" panose="020B0604020202020204" pitchFamily="34" charset="0"/>
              <a:buChar char="•"/>
            </a:pPr>
            <a:endParaRPr lang="en-US" sz="1400" dirty="0"/>
          </a:p>
          <a:p>
            <a:pPr marL="3486150" lvl="7" indent="-285750">
              <a:buFont typeface="Arial" panose="020B0604020202020204" pitchFamily="34" charset="0"/>
              <a:buChar char="•"/>
            </a:pPr>
            <a:r>
              <a:rPr lang="en-US" sz="1400" dirty="0"/>
              <a:t>Pupils can successfully transition back to school, or into college or work.</a:t>
            </a:r>
          </a:p>
        </p:txBody>
      </p:sp>
    </p:spTree>
    <p:extLst>
      <p:ext uri="{BB962C8B-B14F-4D97-AF65-F5344CB8AC3E}">
        <p14:creationId xmlns:p14="http://schemas.microsoft.com/office/powerpoint/2010/main" val="285682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2021</Words>
  <Application>Microsoft Office PowerPoint</Application>
  <PresentationFormat>Widescreen</PresentationFormat>
  <Paragraphs>192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Gorwelion Newydd</vt:lpstr>
      <vt:lpstr> </vt:lpstr>
      <vt:lpstr>The foundations of our curriculum are the three pillars of safety, skills and sustainability. </vt:lpstr>
      <vt:lpstr>GORWELION NEWYDD - NEW  HORIZONS  SAFETY PILLAR </vt:lpstr>
      <vt:lpstr>GORWELION NEWYDD - NEW  HORIZONS  SKILLS PILLAR </vt:lpstr>
      <vt:lpstr>GORWELION NEWYDD - NEW  HORIZONS  SUSTAINABILITY PILLAR </vt:lpstr>
      <vt:lpstr>PEDAGOGICAL PRINCIPLES </vt:lpstr>
      <vt:lpstr>PowerPoint Presentation</vt:lpstr>
      <vt:lpstr>PowerPoint Presentation</vt:lpstr>
      <vt:lpstr>PowerPoint Presentation</vt:lpstr>
      <vt:lpstr>PowerPoint Presentation</vt:lpstr>
      <vt:lpstr>PowerPoint Presentation</vt:lpstr>
      <vt:lpstr>KS3 Overview</vt:lpstr>
    </vt:vector>
  </TitlesOfParts>
  <Company>WCBC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Lee (Wrexham Pupil Referral Services)</dc:creator>
  <cp:lastModifiedBy>D Lee (Wrexham Pupil Referral Services)</cp:lastModifiedBy>
  <cp:revision>62</cp:revision>
  <cp:lastPrinted>2021-08-31T11:27:23Z</cp:lastPrinted>
  <dcterms:created xsi:type="dcterms:W3CDTF">2021-08-31T09:05:48Z</dcterms:created>
  <dcterms:modified xsi:type="dcterms:W3CDTF">2023-07-18T14:48:11Z</dcterms:modified>
</cp:coreProperties>
</file>